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66" r:id="rId5"/>
    <p:sldId id="308" r:id="rId6"/>
    <p:sldId id="309" r:id="rId7"/>
    <p:sldId id="310" r:id="rId8"/>
    <p:sldId id="311" r:id="rId9"/>
    <p:sldId id="312" r:id="rId10"/>
    <p:sldId id="313" r:id="rId11"/>
    <p:sldId id="315" r:id="rId12"/>
    <p:sldId id="314" r:id="rId13"/>
    <p:sldId id="316" r:id="rId14"/>
    <p:sldId id="317" r:id="rId15"/>
    <p:sldId id="318" r:id="rId16"/>
    <p:sldId id="319" r:id="rId17"/>
    <p:sldId id="32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F85FB-C0F9-4D57-9FF5-A2415FD39E38}" v="25" dt="2022-12-13T13:28:25.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59296" autoAdjust="0"/>
  </p:normalViewPr>
  <p:slideViewPr>
    <p:cSldViewPr snapToGrid="0">
      <p:cViewPr varScale="1">
        <p:scale>
          <a:sx n="96" d="100"/>
          <a:sy n="96" d="100"/>
        </p:scale>
        <p:origin x="1656"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4F834-8D99-4F1F-8E32-54835C02CCE3}" type="datetimeFigureOut">
              <a:rPr lang="en-GB" smtClean="0"/>
              <a:t>15/12/2022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1F49E-9829-4D10-B6E4-D0A845710506}" type="slidenum">
              <a:rPr lang="en-GB" smtClean="0"/>
              <a:t>‹#›</a:t>
            </a:fld>
            <a:endParaRPr lang="en-GB"/>
          </a:p>
        </p:txBody>
      </p:sp>
    </p:spTree>
    <p:extLst>
      <p:ext uri="{BB962C8B-B14F-4D97-AF65-F5344CB8AC3E}">
        <p14:creationId xmlns:p14="http://schemas.microsoft.com/office/powerpoint/2010/main" val="386485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Z80 assembly language on the ZX Spectrum. This is a fast paced introduction specifically aimed at C++ coders, so I won’t  be explaining what a memory address or a byte is.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321F49E-9829-4D10-B6E4-D0A845710506}" type="slidenum">
              <a:rPr lang="en-GB" smtClean="0"/>
              <a:t>1</a:t>
            </a:fld>
            <a:endParaRPr lang="en-GB"/>
          </a:p>
        </p:txBody>
      </p:sp>
    </p:spTree>
    <p:extLst>
      <p:ext uri="{BB962C8B-B14F-4D97-AF65-F5344CB8AC3E}">
        <p14:creationId xmlns:p14="http://schemas.microsoft.com/office/powerpoint/2010/main" val="251820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know our general purpose</a:t>
            </a:r>
            <a:r>
              <a:rPr lang="en-GB" baseline="0" dirty="0"/>
              <a:t> registers lets get to some actual code</a:t>
            </a:r>
          </a:p>
          <a:p>
            <a:endParaRPr lang="en-GB" baseline="0" dirty="0"/>
          </a:p>
          <a:p>
            <a:r>
              <a:rPr lang="en-GB" baseline="0" dirty="0"/>
              <a:t>The LD or “Load” instruction is used to “load” a value from one place to another. A more logical name for this would be “move”. Unfortunately the 8080 uses the name Move (actually mov) and as we learned back on slide 2, that instruction is copyrighted so the Z80 uses Load.</a:t>
            </a:r>
          </a:p>
          <a:p>
            <a:endParaRPr lang="en-GB" baseline="0" dirty="0"/>
          </a:p>
          <a:p>
            <a:r>
              <a:rPr lang="en-GB" baseline="0" dirty="0"/>
              <a:t>Take the following instruction.</a:t>
            </a:r>
          </a:p>
          <a:p>
            <a:endParaRPr lang="en-GB" baseline="0" dirty="0"/>
          </a:p>
          <a:p>
            <a:r>
              <a:rPr lang="en-GB" baseline="0" dirty="0"/>
              <a:t>LD    A, 23h</a:t>
            </a:r>
          </a:p>
          <a:p>
            <a:endParaRPr lang="en-GB" baseline="0" dirty="0"/>
          </a:p>
          <a:p>
            <a:r>
              <a:rPr lang="en-GB" baseline="0" dirty="0"/>
              <a:t>This “Loads” the value 23h into the A register.</a:t>
            </a:r>
          </a:p>
          <a:p>
            <a:endParaRPr lang="en-GB" baseline="0" dirty="0"/>
          </a:p>
          <a:p>
            <a:r>
              <a:rPr lang="en-GB" baseline="0" dirty="0"/>
              <a:t>In machine code this instruction is 2 bytes long, the first being 3E and the second 23h. 3Eh is the instruction to load a byte value into the A register. The 23h is stored in memory directly after the instruction. As the CPU executes the 3E instruction it fetches the next byte from the PC address, in this case 23h, and put is into the A register</a:t>
            </a:r>
          </a:p>
          <a:p>
            <a:endParaRPr lang="en-GB" baseline="0" dirty="0"/>
          </a:p>
          <a:p>
            <a:r>
              <a:rPr lang="en-GB" baseline="0" dirty="0"/>
              <a:t>How about this instruction</a:t>
            </a:r>
          </a:p>
          <a:p>
            <a:endParaRPr lang="en-GB" baseline="0" dirty="0"/>
          </a:p>
          <a:p>
            <a:r>
              <a:rPr lang="en-GB" baseline="0" dirty="0"/>
              <a:t>LD    B, A</a:t>
            </a:r>
          </a:p>
          <a:p>
            <a:endParaRPr lang="en-GB" baseline="0" dirty="0"/>
          </a:p>
          <a:p>
            <a:r>
              <a:rPr lang="en-GB" baseline="0" dirty="0"/>
              <a:t>This “Loads” the value that is currently stored in the A register into the B register. When we say “Load” we mean copy as nothing happens to the original value or register.</a:t>
            </a:r>
          </a:p>
          <a:p>
            <a:endParaRPr lang="en-GB" baseline="0" dirty="0"/>
          </a:p>
          <a:p>
            <a:r>
              <a:rPr lang="en-GB" baseline="0" dirty="0"/>
              <a:t>This instruction in Machine Code is 47h and is 1 byte long.</a:t>
            </a:r>
          </a:p>
          <a:p>
            <a:endParaRPr lang="en-GB" baseline="0" dirty="0"/>
          </a:p>
          <a:p>
            <a:r>
              <a:rPr lang="en-GB" baseline="0" dirty="0"/>
              <a:t>In these examples you can also see we can load a 16 bit value into a 16-bit register pair. Here we’re loading 8000h into hl. This instruction will take up 3 bytes in memory, 1 byte for the instruction and 2 bytes to hold the 16 bit value to load.</a:t>
            </a:r>
            <a:br>
              <a:rPr lang="en-GB" baseline="0" dirty="0"/>
            </a:br>
            <a:r>
              <a:rPr lang="en-GB" baseline="0" dirty="0"/>
              <a:t>We can also load values directly into the general purpose registers. Here we’re loading the decimal value 55 into l</a:t>
            </a:r>
          </a:p>
          <a:p>
            <a:endParaRPr lang="en-GB" baseline="0" dirty="0"/>
          </a:p>
          <a:p>
            <a:r>
              <a:rPr lang="en-GB" baseline="0" dirty="0"/>
              <a:t>The line </a:t>
            </a:r>
            <a:r>
              <a:rPr lang="en-GB" baseline="0" dirty="0" err="1"/>
              <a:t>ld</a:t>
            </a:r>
            <a:r>
              <a:rPr lang="en-GB" baseline="0" dirty="0"/>
              <a:t> hl, </a:t>
            </a:r>
            <a:r>
              <a:rPr lang="en-GB" baseline="0" dirty="0" err="1"/>
              <a:t>SnakePosArray</a:t>
            </a:r>
            <a:r>
              <a:rPr lang="en-GB" baseline="0" dirty="0"/>
              <a:t> is the same as loading a number into HL, but here we’ve used an assembler label instead of a number. </a:t>
            </a:r>
            <a:r>
              <a:rPr lang="en-GB" baseline="0" dirty="0" err="1"/>
              <a:t>SnakePosArray</a:t>
            </a:r>
            <a:r>
              <a:rPr lang="en-GB" baseline="0" dirty="0"/>
              <a:t> is somewhere else in our code and represents the memory address of where that label will be. Alternatively </a:t>
            </a:r>
            <a:r>
              <a:rPr lang="en-GB" baseline="0" dirty="0" err="1"/>
              <a:t>SnakePosArray</a:t>
            </a:r>
            <a:r>
              <a:rPr lang="en-GB" baseline="0" dirty="0"/>
              <a:t> could be a define. Defines are sometimes called equates, represented by EQU in some assemblers. Assemblers are the wild west of code builders!</a:t>
            </a:r>
          </a:p>
          <a:p>
            <a:endParaRPr lang="en-GB" baseline="0" dirty="0"/>
          </a:p>
          <a:p>
            <a:r>
              <a:rPr lang="en-GB" baseline="0" dirty="0"/>
              <a:t>Lastly we’re loading a with a binary value, in my assembler represented by a percent at the beginning or a B at the end. </a:t>
            </a:r>
            <a:endParaRPr lang="en-GB" dirty="0"/>
          </a:p>
        </p:txBody>
      </p:sp>
      <p:sp>
        <p:nvSpPr>
          <p:cNvPr id="4" name="Slide Number Placeholder 3"/>
          <p:cNvSpPr>
            <a:spLocks noGrp="1"/>
          </p:cNvSpPr>
          <p:nvPr>
            <p:ph type="sldNum" sz="quarter" idx="5"/>
          </p:nvPr>
        </p:nvSpPr>
        <p:spPr/>
        <p:txBody>
          <a:bodyPr/>
          <a:lstStyle/>
          <a:p>
            <a:fld id="{D321F49E-9829-4D10-B6E4-D0A845710506}" type="slidenum">
              <a:rPr lang="en-GB" smtClean="0"/>
              <a:t>10</a:t>
            </a:fld>
            <a:endParaRPr lang="en-GB"/>
          </a:p>
        </p:txBody>
      </p:sp>
    </p:spTree>
    <p:extLst>
      <p:ext uri="{BB962C8B-B14F-4D97-AF65-F5344CB8AC3E}">
        <p14:creationId xmlns:p14="http://schemas.microsoft.com/office/powerpoint/2010/main" val="538541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we now know we can set a register value either from a direct number stored in memory alongside the instruction or from another register. That’s great but we need to do more than that, especially if we want to do some logic. Let’s look at some simple math</a:t>
            </a:r>
          </a:p>
          <a:p>
            <a:endParaRPr lang="en-GB" baseline="0" dirty="0"/>
          </a:p>
          <a:p>
            <a:r>
              <a:rPr lang="en-GB" baseline="0" dirty="0"/>
              <a:t>As mentioned before, the Accumulator is the default target for 8 bit mathematic operations. This means anything we want to add always ends up in A. In fact all 8 bit mathematical operations use A.</a:t>
            </a:r>
          </a:p>
          <a:p>
            <a:endParaRPr lang="en-GB" baseline="0" dirty="0"/>
          </a:p>
          <a:p>
            <a:r>
              <a:rPr lang="en-GB" baseline="0" dirty="0"/>
              <a:t>Let’s do an example. If we had a value in the register B and a value in the register C and we wanted to add them together and store the result in B we can’t simply add them together like we do in C++</a:t>
            </a:r>
          </a:p>
          <a:p>
            <a:endParaRPr lang="en-GB" baseline="0" dirty="0"/>
          </a:p>
          <a:p>
            <a:r>
              <a:rPr lang="en-GB" baseline="0" dirty="0"/>
              <a:t>B = B + C ; Nope!</a:t>
            </a:r>
          </a:p>
          <a:p>
            <a:endParaRPr lang="en-GB" baseline="0" dirty="0"/>
          </a:p>
          <a:p>
            <a:r>
              <a:rPr lang="en-GB" dirty="0"/>
              <a:t>In Assembly we’d need to do this</a:t>
            </a:r>
          </a:p>
          <a:p>
            <a:endParaRPr lang="en-GB" dirty="0"/>
          </a:p>
          <a:p>
            <a:r>
              <a:rPr lang="en-GB" dirty="0"/>
              <a:t>LD    A, B</a:t>
            </a:r>
          </a:p>
          <a:p>
            <a:r>
              <a:rPr lang="en-GB" dirty="0"/>
              <a:t>ADD C</a:t>
            </a:r>
          </a:p>
          <a:p>
            <a:r>
              <a:rPr lang="en-GB" dirty="0"/>
              <a:t>LD</a:t>
            </a:r>
            <a:r>
              <a:rPr lang="en-GB" baseline="0" dirty="0"/>
              <a:t>    B, A</a:t>
            </a:r>
          </a:p>
          <a:p>
            <a:endParaRPr lang="en-GB" baseline="0" dirty="0"/>
          </a:p>
          <a:p>
            <a:r>
              <a:rPr lang="en-GB" baseline="0" dirty="0"/>
              <a:t>First we load B into A – the syntax of this is LD A, B, i.e. load A from B (confusing eh!), then we add C to A (note we don’t need to specify A as the thing we’re adding C to as it’s implied), then we load A back into B i.e., load B from A</a:t>
            </a:r>
          </a:p>
          <a:p>
            <a:endParaRPr lang="en-GB" baseline="0" dirty="0"/>
          </a:p>
          <a:p>
            <a:r>
              <a:rPr lang="en-GB" baseline="0" dirty="0"/>
              <a:t>We’ve now successfully added C to B. However, you may notice we have overwritten the A register in the process. Since A is used for most things mathematical you’ll not keep values in it long. The Z80 has very few registers so it’s rare a register will hold a value for any length of time as you’ll usually store any useful data back to memory.</a:t>
            </a:r>
          </a:p>
          <a:p>
            <a:endParaRPr lang="en-GB" baseline="0" dirty="0"/>
          </a:p>
          <a:p>
            <a:r>
              <a:rPr lang="en-GB" baseline="0" dirty="0"/>
              <a:t>In the second example we’re adding 45 to 23 using the b register to hold 23. The answer, which is always in a, is now 68</a:t>
            </a:r>
          </a:p>
          <a:p>
            <a:endParaRPr lang="en-GB" baseline="0" dirty="0"/>
          </a:p>
          <a:p>
            <a:r>
              <a:rPr lang="en-GB" baseline="0" dirty="0"/>
              <a:t>The third subtracts 45 in the B register from 45 in the A register, the answer, zero, will again be in the Accumulator. Because the answer is zero, the Zero flag is set to signify the result from an ALU operation is zero. Notice here that we’ve used SUB B instead of SUB A, B. For reasons unbeknown to be, the syntax for sub omits the A part, although it always operates on A. There are a few other instructions that are written like this. Luckily most assemblers will allow you to add it to sub and omit it from add for example.</a:t>
            </a:r>
          </a:p>
          <a:p>
            <a:endParaRPr lang="en-GB" baseline="0" dirty="0"/>
          </a:p>
          <a:p>
            <a:r>
              <a:rPr lang="en-GB" baseline="0" dirty="0"/>
              <a:t>In the last example we’re adding 45 and 230. Because the answer to this, 275, is too big to fit in a byte, the additional bit is lost and the answer is 19, but the Carry flag is set to show that there was a ‘carry’ to this addition. </a:t>
            </a:r>
            <a:endParaRPr lang="en-GB" dirty="0"/>
          </a:p>
        </p:txBody>
      </p:sp>
      <p:sp>
        <p:nvSpPr>
          <p:cNvPr id="4" name="Slide Number Placeholder 3"/>
          <p:cNvSpPr>
            <a:spLocks noGrp="1"/>
          </p:cNvSpPr>
          <p:nvPr>
            <p:ph type="sldNum" sz="quarter" idx="5"/>
          </p:nvPr>
        </p:nvSpPr>
        <p:spPr/>
        <p:txBody>
          <a:bodyPr/>
          <a:lstStyle/>
          <a:p>
            <a:fld id="{D321F49E-9829-4D10-B6E4-D0A845710506}" type="slidenum">
              <a:rPr lang="en-GB" smtClean="0"/>
              <a:t>11</a:t>
            </a:fld>
            <a:endParaRPr lang="en-GB"/>
          </a:p>
        </p:txBody>
      </p:sp>
    </p:spTree>
    <p:extLst>
      <p:ext uri="{BB962C8B-B14F-4D97-AF65-F5344CB8AC3E}">
        <p14:creationId xmlns:p14="http://schemas.microsoft.com/office/powerpoint/2010/main" val="393210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touched</a:t>
            </a:r>
            <a:r>
              <a:rPr lang="en-GB" baseline="0" dirty="0"/>
              <a:t> upon loading registers with immediate values, i.e. values that immediately follow the instruction itself in memory. However, we probably want to access any memory anywhere to move data around. This is covered by direct addressing and indirect addressing. Direct addressing is where you specify the address of the memory to read or write by putting the address alongside the instruction in a similar way that we specified an immediate value. Indirect addressing is where you use a 16 bit register pair to specify where in memory you want to read or write.</a:t>
            </a:r>
          </a:p>
          <a:p>
            <a:endParaRPr lang="en-GB" baseline="0" dirty="0"/>
          </a:p>
          <a:p>
            <a:r>
              <a:rPr lang="en-GB" baseline="0" dirty="0"/>
              <a:t>Direct addressing looks like this</a:t>
            </a:r>
          </a:p>
          <a:p>
            <a:endParaRPr lang="en-GB" baseline="0" dirty="0"/>
          </a:p>
          <a:p>
            <a:r>
              <a:rPr lang="en-GB" baseline="0" dirty="0"/>
              <a:t>LD   A, (8231h)</a:t>
            </a:r>
          </a:p>
          <a:p>
            <a:endParaRPr lang="en-GB" baseline="0" dirty="0"/>
          </a:p>
          <a:p>
            <a:r>
              <a:rPr lang="en-GB" baseline="0" dirty="0"/>
              <a:t>Reads as load A from the contents of 8231h</a:t>
            </a:r>
          </a:p>
          <a:p>
            <a:endParaRPr lang="en-GB" baseline="0" dirty="0"/>
          </a:p>
          <a:p>
            <a:r>
              <a:rPr lang="en-GB" baseline="0" dirty="0"/>
              <a:t>This loads the byte from memory address 8231h into the A register. Note the use of brackets to specify “contents of” address 8231h. If the byte at memory address 8231h contains the number 7, the A register would now equal 7.</a:t>
            </a:r>
          </a:p>
          <a:p>
            <a:r>
              <a:rPr lang="en-GB" baseline="0" dirty="0"/>
              <a:t>In reality you’ll unlikely be using numbers for memory locations unless you want to keep track of the position in memory of all of your data by hand. Usually you’d let the assembler help you and you’d have LD A, (</a:t>
            </a:r>
            <a:r>
              <a:rPr lang="en-GB" baseline="0" dirty="0" err="1"/>
              <a:t>someLabel</a:t>
            </a:r>
            <a:r>
              <a:rPr lang="en-GB" baseline="0" dirty="0"/>
              <a:t> or define).</a:t>
            </a:r>
          </a:p>
          <a:p>
            <a:endParaRPr lang="en-GB" baseline="0" dirty="0"/>
          </a:p>
          <a:p>
            <a:endParaRPr lang="en-GB" baseline="0" dirty="0"/>
          </a:p>
          <a:p>
            <a:r>
              <a:rPr lang="en-GB" baseline="0" dirty="0"/>
              <a:t>Indirect addressing looks similar but we use a register pair instead of the direct address to specify where to read or write from. For example</a:t>
            </a:r>
          </a:p>
          <a:p>
            <a:endParaRPr lang="en-GB" baseline="0" dirty="0"/>
          </a:p>
          <a:p>
            <a:r>
              <a:rPr lang="en-GB" baseline="0" dirty="0"/>
              <a:t>LD A, (HL)</a:t>
            </a:r>
          </a:p>
          <a:p>
            <a:endParaRPr lang="en-GB" baseline="0" dirty="0"/>
          </a:p>
          <a:p>
            <a:r>
              <a:rPr lang="en-GB" baseline="0" dirty="0"/>
              <a:t>Reads as load A from the contents of HL, meaning the contents of memory that is pointed to by the register pair HL. If HL contained the number 9231h then A would now contain whatever value was stored at memory location 9231h.</a:t>
            </a:r>
          </a:p>
          <a:p>
            <a:endParaRPr lang="en-GB" baseline="0" dirty="0"/>
          </a:p>
          <a:p>
            <a:r>
              <a:rPr lang="en-GB" baseline="0" dirty="0"/>
              <a:t>Z80 programmers use the phrase “contents of” a lot, which can get a little confusing, especially when using indirect addressing. The last line, LD (HL), B is putting the contents of the B register into the memory location pointed to by HL. However, people will say “Load the contents of HL with B”, which suggests you’re loading the HL registers with the value in B, which you are not. “The contents of” makes send when using memory addresses, i.e. “the contents of 8000h”, but not with indirect addressing, but yet it’s still used.</a:t>
            </a:r>
          </a:p>
        </p:txBody>
      </p:sp>
      <p:sp>
        <p:nvSpPr>
          <p:cNvPr id="4" name="Slide Number Placeholder 3"/>
          <p:cNvSpPr>
            <a:spLocks noGrp="1"/>
          </p:cNvSpPr>
          <p:nvPr>
            <p:ph type="sldNum" sz="quarter" idx="5"/>
          </p:nvPr>
        </p:nvSpPr>
        <p:spPr/>
        <p:txBody>
          <a:bodyPr/>
          <a:lstStyle/>
          <a:p>
            <a:fld id="{D321F49E-9829-4D10-B6E4-D0A845710506}" type="slidenum">
              <a:rPr lang="en-GB" smtClean="0"/>
              <a:t>12</a:t>
            </a:fld>
            <a:endParaRPr lang="en-GB"/>
          </a:p>
        </p:txBody>
      </p:sp>
    </p:spTree>
    <p:extLst>
      <p:ext uri="{BB962C8B-B14F-4D97-AF65-F5344CB8AC3E}">
        <p14:creationId xmlns:p14="http://schemas.microsoft.com/office/powerpoint/2010/main" val="1836428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try and put some of the things we’ve covered into an actual</a:t>
            </a:r>
            <a:r>
              <a:rPr lang="en-GB" baseline="0" dirty="0"/>
              <a:t> useful snippet of code and see if we can introduce some more instructions at the same time along with finding out about the frustrating limitations of the Z80’s Machine Code, and actually most CPU’s Machine code.</a:t>
            </a:r>
          </a:p>
          <a:p>
            <a:endParaRPr lang="en-GB" baseline="0" dirty="0"/>
          </a:p>
          <a:p>
            <a:r>
              <a:rPr lang="en-GB" baseline="0" dirty="0"/>
              <a:t>We’ll make something similar to the C library function </a:t>
            </a:r>
            <a:r>
              <a:rPr lang="en-GB" baseline="0" dirty="0" err="1"/>
              <a:t>memset</a:t>
            </a:r>
            <a:r>
              <a:rPr lang="en-GB" baseline="0" dirty="0"/>
              <a:t>. </a:t>
            </a:r>
          </a:p>
          <a:p>
            <a:endParaRPr lang="en-GB" baseline="0" dirty="0"/>
          </a:p>
          <a:p>
            <a:r>
              <a:rPr lang="en-GB" baseline="0" dirty="0" err="1"/>
              <a:t>Memset</a:t>
            </a:r>
            <a:r>
              <a:rPr lang="en-GB" baseline="0" dirty="0"/>
              <a:t> takes an address, a length and a value so let’s say we want to set 400h bytes at address 8000h to zero. This will obviously require some kind of loop and a way to address the 400h consecutive bytes starting at 8000h.</a:t>
            </a:r>
          </a:p>
          <a:p>
            <a:endParaRPr lang="en-GB" baseline="0" dirty="0"/>
          </a:p>
          <a:p>
            <a:r>
              <a:rPr lang="en-GB" baseline="0" dirty="0"/>
              <a:t>We know we can indirectly address memory using the HL register as a pointer, so let’s start by setting the HL register to 8000h. This will point to our first byte and can be done quite simply by doing</a:t>
            </a:r>
          </a:p>
          <a:p>
            <a:endParaRPr lang="en-GB" baseline="0" dirty="0"/>
          </a:p>
          <a:p>
            <a:r>
              <a:rPr lang="en-GB" baseline="0" dirty="0"/>
              <a:t>LD    HL, 8000h</a:t>
            </a:r>
          </a:p>
          <a:p>
            <a:endParaRPr lang="en-GB" baseline="0" dirty="0"/>
          </a:p>
          <a:p>
            <a:r>
              <a:rPr lang="en-GB" baseline="0" dirty="0"/>
              <a:t>Easy! Next we want a way to store a zero to the memory pointer to by HL.</a:t>
            </a:r>
          </a:p>
          <a:p>
            <a:endParaRPr lang="en-GB" baseline="0" dirty="0"/>
          </a:p>
          <a:p>
            <a:r>
              <a:rPr lang="en-GB" baseline="0" dirty="0"/>
              <a:t>LD (HL), 0</a:t>
            </a:r>
          </a:p>
          <a:p>
            <a:endParaRPr lang="en-GB" baseline="0" dirty="0"/>
          </a:p>
          <a:p>
            <a:r>
              <a:rPr lang="en-GB" baseline="0" dirty="0"/>
              <a:t>Well that will work, but maybe we want is a little less hard coded. Let’s use a register to specify the value we want to write to memory. Let’s chose the E register for this. I’m not going to choose A as we know that’s used a lot for all maths operations so probably not a good idea to rely on it to remain zero during our loop.</a:t>
            </a:r>
          </a:p>
          <a:p>
            <a:endParaRPr lang="en-GB" baseline="0" dirty="0"/>
          </a:p>
          <a:p>
            <a:r>
              <a:rPr lang="en-GB" baseline="0" dirty="0"/>
              <a:t>LD E, 0</a:t>
            </a:r>
          </a:p>
          <a:p>
            <a:endParaRPr lang="en-GB" baseline="0" dirty="0"/>
          </a:p>
          <a:p>
            <a:r>
              <a:rPr lang="en-GB" baseline="0" dirty="0"/>
              <a:t>And we can write it to memory using</a:t>
            </a:r>
          </a:p>
          <a:p>
            <a:endParaRPr lang="en-GB" baseline="0" dirty="0"/>
          </a:p>
          <a:p>
            <a:r>
              <a:rPr lang="en-GB" baseline="0" dirty="0"/>
              <a:t>LD (HL), E</a:t>
            </a:r>
          </a:p>
          <a:p>
            <a:endParaRPr lang="en-GB" baseline="0" dirty="0"/>
          </a:p>
          <a:p>
            <a:r>
              <a:rPr lang="en-GB" baseline="0" dirty="0"/>
              <a:t>So we have our register containing the value to write and a register that points to the first byte of the memory we want to write to. We also need a loop counter. Let’s use BC 16 bit register pair because the number 400h if too big to fit into an 8 bit register.</a:t>
            </a:r>
          </a:p>
          <a:p>
            <a:endParaRPr lang="en-GB" baseline="0" dirty="0"/>
          </a:p>
          <a:p>
            <a:r>
              <a:rPr lang="en-GB" baseline="0" dirty="0"/>
              <a:t>LD BC, 400h</a:t>
            </a:r>
          </a:p>
          <a:p>
            <a:endParaRPr lang="en-GB" baseline="0" dirty="0"/>
          </a:p>
          <a:p>
            <a:r>
              <a:rPr lang="en-GB" baseline="0" dirty="0"/>
              <a:t>Now we know how to set up our address, our loop counter and our value to write and we know how to use indirect addressing to write it to memory we can move on to our loop</a:t>
            </a:r>
          </a:p>
          <a:p>
            <a:endParaRPr lang="en-GB" baseline="0" dirty="0"/>
          </a:p>
          <a:p>
            <a:r>
              <a:rPr lang="en-GB" baseline="0" dirty="0"/>
              <a:t>            LD    E, 0</a:t>
            </a:r>
          </a:p>
          <a:p>
            <a:endParaRPr lang="en-GB" baseline="0" dirty="0"/>
          </a:p>
          <a:p>
            <a:r>
              <a:rPr lang="en-GB" baseline="0" dirty="0"/>
              <a:t>            LD    HL, 8000h</a:t>
            </a:r>
          </a:p>
          <a:p>
            <a:r>
              <a:rPr lang="en-GB" baseline="0" dirty="0"/>
              <a:t>            LD    BC, 400h</a:t>
            </a:r>
          </a:p>
          <a:p>
            <a:endParaRPr lang="en-GB" baseline="0" dirty="0"/>
          </a:p>
          <a:p>
            <a:r>
              <a:rPr lang="en-GB" baseline="0" dirty="0"/>
              <a:t>Loop:</a:t>
            </a:r>
          </a:p>
          <a:p>
            <a:r>
              <a:rPr lang="en-GB" baseline="0" dirty="0"/>
              <a:t>            LD    (HL), E</a:t>
            </a:r>
          </a:p>
          <a:p>
            <a:endParaRPr lang="en-GB" baseline="0" dirty="0"/>
          </a:p>
          <a:p>
            <a:r>
              <a:rPr lang="en-GB" baseline="0" dirty="0"/>
              <a:t>This is what we have so far. Notice the Loop: before the last line. This isn’t an instruction, remember, it is a label. When the assembler finds a word followed by a colon it notes down the memory address where the next instruction will be in memory. </a:t>
            </a:r>
          </a:p>
          <a:p>
            <a:endParaRPr lang="en-GB" baseline="0" dirty="0"/>
          </a:p>
          <a:p>
            <a:r>
              <a:rPr lang="en-GB" baseline="0" dirty="0"/>
              <a:t>The next thing we need to do is increment our memory pointer to the next address in memory. This is how we do it.</a:t>
            </a:r>
          </a:p>
          <a:p>
            <a:endParaRPr lang="en-GB" baseline="0" dirty="0"/>
          </a:p>
          <a:p>
            <a:r>
              <a:rPr lang="en-GB" baseline="0" dirty="0"/>
              <a:t>            INC    HL</a:t>
            </a:r>
          </a:p>
          <a:p>
            <a:endParaRPr lang="en-GB" baseline="0" dirty="0"/>
          </a:p>
          <a:p>
            <a:r>
              <a:rPr lang="en-GB" baseline="0" dirty="0"/>
              <a:t>The INC instruction increments a register or register pair by 1. There are a few other things that INC can do that we can cover later.</a:t>
            </a:r>
          </a:p>
          <a:p>
            <a:endParaRPr lang="en-GB" baseline="0" dirty="0"/>
          </a:p>
          <a:p>
            <a:r>
              <a:rPr lang="en-GB" baseline="0" dirty="0"/>
              <a:t>So far so good. Next we want to decrement our loop counter. I think you can see what’s coming…</a:t>
            </a:r>
          </a:p>
          <a:p>
            <a:endParaRPr lang="en-GB" baseline="0" dirty="0"/>
          </a:p>
          <a:p>
            <a:r>
              <a:rPr lang="en-GB" baseline="0" dirty="0"/>
              <a:t>            DEC    BC</a:t>
            </a:r>
          </a:p>
          <a:p>
            <a:endParaRPr lang="en-GB" baseline="0" dirty="0"/>
          </a:p>
          <a:p>
            <a:r>
              <a:rPr lang="en-GB" baseline="0" dirty="0"/>
              <a:t>This decrements the register pair BC by 1</a:t>
            </a:r>
          </a:p>
          <a:p>
            <a:endParaRPr lang="en-GB" baseline="0" dirty="0"/>
          </a:p>
          <a:p>
            <a:r>
              <a:rPr lang="en-GB" baseline="0" dirty="0"/>
              <a:t>Excellent, so next we need to check if our loop counter has reached zero yet, and if not we want to loop back to where we write zero to memory.</a:t>
            </a:r>
          </a:p>
          <a:p>
            <a:endParaRPr lang="en-GB" baseline="0" dirty="0"/>
          </a:p>
          <a:p>
            <a:r>
              <a:rPr lang="en-GB" baseline="0" dirty="0"/>
              <a:t>Remember back when we talked about the Zero flag that gets set when the result of an arithmetic operation is zero? Well, DEC is an arithmetic operation! Unfortunately you’re out of luck because DEC only modifies the zero flag when you decrement an 8 bit register not a 16 bit register! Why? Cause reasons!</a:t>
            </a:r>
          </a:p>
          <a:p>
            <a:endParaRPr lang="en-GB" baseline="0" dirty="0"/>
          </a:p>
          <a:p>
            <a:r>
              <a:rPr lang="en-GB" baseline="0" dirty="0"/>
              <a:t>So we’re going to have to find another way to test if the register pair BC is zero. </a:t>
            </a:r>
          </a:p>
          <a:p>
            <a:endParaRPr lang="en-GB" baseline="0" dirty="0"/>
          </a:p>
          <a:p>
            <a:r>
              <a:rPr lang="en-GB" baseline="0" dirty="0"/>
              <a:t>It may sound obvious, but being zero means all 16 bits are zero. There is no easy way to check for zero bits on the BC register pair. However there’s plenty we can do with the 8 bit registers B &amp; C. Let’s write a couple of lines of code that test the bits in both registers and sets the zero flag if the result is zero.</a:t>
            </a:r>
          </a:p>
          <a:p>
            <a:endParaRPr lang="en-GB" baseline="0" dirty="0"/>
          </a:p>
          <a:p>
            <a:r>
              <a:rPr lang="en-GB" baseline="0" dirty="0"/>
              <a:t>            LD    A, B</a:t>
            </a:r>
          </a:p>
          <a:p>
            <a:r>
              <a:rPr lang="en-GB" baseline="0" dirty="0"/>
              <a:t>            OR    C</a:t>
            </a:r>
          </a:p>
          <a:p>
            <a:endParaRPr lang="en-GB" baseline="0" dirty="0"/>
          </a:p>
          <a:p>
            <a:r>
              <a:rPr lang="en-GB" baseline="0" dirty="0"/>
              <a:t>We load the value from B into the accumulator then we do the bitwise OR operation between A and C which stores the answer in A. If any bits in either the B or C register was a 1 then there will be a 1 in the corresponding bit in the answer. The only way the accumulator can be zero after the OR is if both B &amp; C were both zero, i.e. BC is zero and the zero flag is set. Note here that if the answer was not zero the zero flag is reset, so either way it’s always written to.</a:t>
            </a:r>
          </a:p>
          <a:p>
            <a:endParaRPr lang="en-GB" baseline="0" dirty="0"/>
          </a:p>
          <a:p>
            <a:r>
              <a:rPr lang="en-GB" baseline="0" dirty="0"/>
              <a:t>So now we are ready to loop and we know if the loop ended if the zero flag is set, so let’s do it.</a:t>
            </a:r>
          </a:p>
          <a:p>
            <a:endParaRPr lang="en-GB" baseline="0" dirty="0"/>
          </a:p>
          <a:p>
            <a:r>
              <a:rPr lang="en-GB" baseline="0" dirty="0"/>
              <a:t>            JP   NZ, Loop</a:t>
            </a:r>
          </a:p>
          <a:p>
            <a:endParaRPr lang="en-GB" baseline="0" dirty="0"/>
          </a:p>
          <a:p>
            <a:r>
              <a:rPr lang="en-GB" baseline="0" dirty="0"/>
              <a:t>Remember the conditional Jump instruction? This instruction will only jump if the zero flag is reset, i.e. Not Zero, NZ</a:t>
            </a:r>
          </a:p>
          <a:p>
            <a:endParaRPr lang="en-GB" baseline="0" dirty="0"/>
          </a:p>
          <a:p>
            <a:r>
              <a:rPr lang="en-GB" baseline="0" dirty="0"/>
              <a:t>You may remember that a JP instruction just sets the PC (Program Counter) register to the value supplied, in this case the value supplied is the label Loop which will be set by the assembler to the address of the LD (HL), E instruction. </a:t>
            </a:r>
          </a:p>
          <a:p>
            <a:endParaRPr lang="en-GB" baseline="0" dirty="0"/>
          </a:p>
          <a:p>
            <a:r>
              <a:rPr lang="en-GB" baseline="0" dirty="0"/>
              <a:t>So now we have out complete loop. We set up the address to write to, a loop count and a value to write. We write the value, increment the pointer to memory, decrement the loop count, test if it’s zero and loop if it wasn’t! And that’s it! We’ve </a:t>
            </a:r>
            <a:r>
              <a:rPr lang="en-GB" baseline="0" dirty="0" err="1"/>
              <a:t>zero’d</a:t>
            </a:r>
            <a:r>
              <a:rPr lang="en-GB" baseline="0" dirty="0"/>
              <a:t> the memory!</a:t>
            </a:r>
          </a:p>
          <a:p>
            <a:endParaRPr lang="en-GB" baseline="0" dirty="0"/>
          </a:p>
        </p:txBody>
      </p:sp>
      <p:sp>
        <p:nvSpPr>
          <p:cNvPr id="4" name="Slide Number Placeholder 3"/>
          <p:cNvSpPr>
            <a:spLocks noGrp="1"/>
          </p:cNvSpPr>
          <p:nvPr>
            <p:ph type="sldNum" sz="quarter" idx="5"/>
          </p:nvPr>
        </p:nvSpPr>
        <p:spPr/>
        <p:txBody>
          <a:bodyPr/>
          <a:lstStyle/>
          <a:p>
            <a:fld id="{D321F49E-9829-4D10-B6E4-D0A845710506}" type="slidenum">
              <a:rPr lang="en-GB" smtClean="0"/>
              <a:t>13</a:t>
            </a:fld>
            <a:endParaRPr lang="en-GB"/>
          </a:p>
        </p:txBody>
      </p:sp>
    </p:spTree>
    <p:extLst>
      <p:ext uri="{BB962C8B-B14F-4D97-AF65-F5344CB8AC3E}">
        <p14:creationId xmlns:p14="http://schemas.microsoft.com/office/powerpoint/2010/main" val="2042815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 lot more to Z80 that what we’ve covered so far, but not actually that much more. We can set both 8 and 16 bit registers, we can use direct and indirect addressing to access memory and we can conditionally jump based on the state of a flag. We’ve touched on the ALU that can do math functions.</a:t>
            </a:r>
          </a:p>
          <a:p>
            <a:endParaRPr lang="en-GB" dirty="0"/>
          </a:p>
          <a:p>
            <a:r>
              <a:rPr lang="en-GB" dirty="0"/>
              <a:t>Now we’ve got the basics covered I think we should jump into a larger example with a lot more instructions that will hopefully not seem too different from what you’d learned so far.</a:t>
            </a:r>
          </a:p>
          <a:p>
            <a:endParaRPr lang="en-GB" dirty="0"/>
          </a:p>
          <a:p>
            <a:r>
              <a:rPr lang="en-GB" dirty="0"/>
              <a:t>In this example we’ll cover subroutines and the stack, reading and writing to other things than memory and displaying things on the screen of the ZX Spectrum. We’re going to make a snake game!</a:t>
            </a:r>
          </a:p>
        </p:txBody>
      </p:sp>
      <p:sp>
        <p:nvSpPr>
          <p:cNvPr id="4" name="Slide Number Placeholder 3"/>
          <p:cNvSpPr>
            <a:spLocks noGrp="1"/>
          </p:cNvSpPr>
          <p:nvPr>
            <p:ph type="sldNum" sz="quarter" idx="5"/>
          </p:nvPr>
        </p:nvSpPr>
        <p:spPr/>
        <p:txBody>
          <a:bodyPr/>
          <a:lstStyle/>
          <a:p>
            <a:fld id="{D321F49E-9829-4D10-B6E4-D0A845710506}" type="slidenum">
              <a:rPr lang="en-GB" smtClean="0"/>
              <a:t>14</a:t>
            </a:fld>
            <a:endParaRPr lang="en-GB"/>
          </a:p>
        </p:txBody>
      </p:sp>
    </p:spTree>
    <p:extLst>
      <p:ext uri="{BB962C8B-B14F-4D97-AF65-F5344CB8AC3E}">
        <p14:creationId xmlns:p14="http://schemas.microsoft.com/office/powerpoint/2010/main" val="68409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Z80</a:t>
            </a:r>
            <a:r>
              <a:rPr lang="en-GB" baseline="0" dirty="0"/>
              <a:t> is an 8 bit CPU with a 16 bit address bus. Simply put this means it can only read and write memory a byte at a time and it can only address 64k of memory.</a:t>
            </a:r>
          </a:p>
          <a:p>
            <a:endParaRPr lang="en-GB" baseline="0" dirty="0"/>
          </a:p>
          <a:p>
            <a:r>
              <a:rPr lang="en-GB" baseline="0" dirty="0"/>
              <a:t>The Z80 launched in 1976 and is based on the Intel 8080 and shares a very similar architecture but it is more advanced. The designers of the Z80 didn’t have the rights to the 8080 when they based their designs on it, so to get around the copyright they had to change the names of the instructions as the instruction names were copyrighted but the execution of those instructions weren’t.</a:t>
            </a:r>
          </a:p>
          <a:p>
            <a:endParaRPr lang="en-GB" baseline="0" dirty="0"/>
          </a:p>
          <a:p>
            <a:r>
              <a:rPr lang="en-GB" baseline="0" dirty="0"/>
              <a:t>The chip comes in different speeds, the base ones running at 2mhz, that Megahertz, not Gigahertz, with the top of the range running at 10 </a:t>
            </a:r>
            <a:r>
              <a:rPr lang="en-GB" baseline="0" dirty="0" err="1"/>
              <a:t>mhz</a:t>
            </a:r>
            <a:r>
              <a:rPr lang="en-GB" baseline="0" dirty="0"/>
              <a:t>, although it was most common to find them running between 2 and 4 </a:t>
            </a:r>
            <a:r>
              <a:rPr lang="en-GB" baseline="0" dirty="0" err="1"/>
              <a:t>mhz</a:t>
            </a:r>
            <a:r>
              <a:rPr lang="en-GB" baseline="0" dirty="0"/>
              <a:t> in most hardware. The average instruction takes 6 “clock cycles” to execute meaning even a 6mhz Z80 could only execute about 1 million instructions per second on average.</a:t>
            </a:r>
          </a:p>
          <a:p>
            <a:endParaRPr lang="en-GB" dirty="0"/>
          </a:p>
          <a:p>
            <a:r>
              <a:rPr lang="en-GB" dirty="0"/>
              <a:t>The code it runs is,</a:t>
            </a:r>
            <a:r>
              <a:rPr lang="en-GB" baseline="0" dirty="0"/>
              <a:t> unsurprisingly, called Z80 Machine code. These instruction are all very low level and simple with a lot of them only taking up 1 byte of memory, with the most complex instruction only using 4 bytes.</a:t>
            </a:r>
            <a:endParaRPr lang="en-GB" dirty="0"/>
          </a:p>
        </p:txBody>
      </p:sp>
      <p:sp>
        <p:nvSpPr>
          <p:cNvPr id="4" name="Slide Number Placeholder 3"/>
          <p:cNvSpPr>
            <a:spLocks noGrp="1"/>
          </p:cNvSpPr>
          <p:nvPr>
            <p:ph type="sldNum" sz="quarter" idx="5"/>
          </p:nvPr>
        </p:nvSpPr>
        <p:spPr/>
        <p:txBody>
          <a:bodyPr/>
          <a:lstStyle/>
          <a:p>
            <a:fld id="{D321F49E-9829-4D10-B6E4-D0A845710506}" type="slidenum">
              <a:rPr lang="en-GB" smtClean="0"/>
              <a:t>2</a:t>
            </a:fld>
            <a:endParaRPr lang="en-GB"/>
          </a:p>
        </p:txBody>
      </p:sp>
    </p:spTree>
    <p:extLst>
      <p:ext uri="{BB962C8B-B14F-4D97-AF65-F5344CB8AC3E}">
        <p14:creationId xmlns:p14="http://schemas.microsoft.com/office/powerpoint/2010/main" val="3746547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Assembly language is a human readable form of </a:t>
            </a:r>
            <a:r>
              <a:rPr lang="en-GB" baseline="0" dirty="0"/>
              <a:t>Machine code, the instruction code that a CPU executes. It differs from high level languages such as C++ in that each instruction in Assembly is directly mapped to a single operation that the CPU can execute. An assembler (the software that converts Assembly language into Machine code) usually has additional commands that assist in writing code, such as macros, labels and other commands to direct the assembler on how to build the machine code. However, these don’t add functionality, they just help you layout the code.</a:t>
            </a:r>
          </a:p>
          <a:p>
            <a:endParaRPr lang="en-GB" baseline="0" dirty="0"/>
          </a:p>
          <a:p>
            <a:r>
              <a:rPr lang="en-GB" baseline="0" dirty="0"/>
              <a:t>Assembly language is relatively easy to learn, as long as you understand how the CPU works at a hardware level. But before we get on to that there’s one last question to answer…</a:t>
            </a:r>
          </a:p>
        </p:txBody>
      </p:sp>
      <p:sp>
        <p:nvSpPr>
          <p:cNvPr id="4" name="Slide Number Placeholder 3"/>
          <p:cNvSpPr>
            <a:spLocks noGrp="1"/>
          </p:cNvSpPr>
          <p:nvPr>
            <p:ph type="sldNum" sz="quarter" idx="5"/>
          </p:nvPr>
        </p:nvSpPr>
        <p:spPr/>
        <p:txBody>
          <a:bodyPr/>
          <a:lstStyle/>
          <a:p>
            <a:fld id="{D321F49E-9829-4D10-B6E4-D0A845710506}" type="slidenum">
              <a:rPr lang="en-GB" smtClean="0"/>
              <a:t>3</a:t>
            </a:fld>
            <a:endParaRPr lang="en-GB"/>
          </a:p>
        </p:txBody>
      </p:sp>
    </p:spTree>
    <p:extLst>
      <p:ext uri="{BB962C8B-B14F-4D97-AF65-F5344CB8AC3E}">
        <p14:creationId xmlns:p14="http://schemas.microsoft.com/office/powerpoint/2010/main" val="171061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ZX Spectrum was</a:t>
            </a:r>
            <a:r>
              <a:rPr lang="en-GB" baseline="0" dirty="0"/>
              <a:t> a home computer launched in 1982. Over its 8 year popularity it sold more than 5 million units in various incarnations, not including the 5 official and over 80 unofficial hardware clones. It was the brainchild of Clive Sinclair, an inventor with a knack for making cheap electronics, and it was his 3</a:t>
            </a:r>
            <a:r>
              <a:rPr lang="en-GB" baseline="30000" dirty="0"/>
              <a:t>rd</a:t>
            </a:r>
            <a:r>
              <a:rPr lang="en-GB" baseline="0" dirty="0"/>
              <a:t> home computer design.</a:t>
            </a:r>
          </a:p>
          <a:p>
            <a:endParaRPr lang="en-GB" baseline="0" dirty="0"/>
          </a:p>
          <a:p>
            <a:r>
              <a:rPr lang="en-GB" baseline="0" dirty="0"/>
              <a:t>The main reason we’re going to be using the ZX Spectrum is because of its very simple hardware design which will allow us to code Z80 Assembly language without needing to understand a lot about the hardware of the computer it’s in.</a:t>
            </a:r>
            <a:endParaRPr lang="en-GB" dirty="0"/>
          </a:p>
        </p:txBody>
      </p:sp>
      <p:sp>
        <p:nvSpPr>
          <p:cNvPr id="4" name="Slide Number Placeholder 3"/>
          <p:cNvSpPr>
            <a:spLocks noGrp="1"/>
          </p:cNvSpPr>
          <p:nvPr>
            <p:ph type="sldNum" sz="quarter" idx="5"/>
          </p:nvPr>
        </p:nvSpPr>
        <p:spPr/>
        <p:txBody>
          <a:bodyPr/>
          <a:lstStyle/>
          <a:p>
            <a:fld id="{D321F49E-9829-4D10-B6E4-D0A845710506}" type="slidenum">
              <a:rPr lang="en-GB" smtClean="0"/>
              <a:t>4</a:t>
            </a:fld>
            <a:endParaRPr lang="en-GB"/>
          </a:p>
        </p:txBody>
      </p:sp>
    </p:spTree>
    <p:extLst>
      <p:ext uri="{BB962C8B-B14F-4D97-AF65-F5344CB8AC3E}">
        <p14:creationId xmlns:p14="http://schemas.microsoft.com/office/powerpoint/2010/main" val="92231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 Z80 (and most CPUs) follow a design know as von Neumann Architecture. Simply put these processors have an address bus which connects the processor to the outside world, for example memory, and a data bus that is uses to transfer data to and from the outside world, i.e. to and from memory. </a:t>
            </a:r>
          </a:p>
          <a:p>
            <a:endParaRPr lang="en-GB" baseline="0" dirty="0"/>
          </a:p>
          <a:p>
            <a:r>
              <a:rPr lang="en-GB" baseline="0" dirty="0"/>
              <a:t>The CPU has internal memory known as registers, The register memory is tiny. For example the registers in the Z80 total only 26 bytes.</a:t>
            </a:r>
          </a:p>
          <a:p>
            <a:endParaRPr lang="en-GB" baseline="0" dirty="0"/>
          </a:p>
          <a:p>
            <a:r>
              <a:rPr lang="en-GB" baseline="0" dirty="0"/>
              <a:t>Von Neumann Architecture CPUs are known as Stored Program computers because their programs are stored external to the CPU. The operate by following a sequence known as fetch, decode, execute cycle. </a:t>
            </a:r>
          </a:p>
          <a:p>
            <a:endParaRPr lang="en-GB" baseline="0" dirty="0"/>
          </a:p>
          <a:p>
            <a:r>
              <a:rPr lang="en-GB" baseline="0" dirty="0"/>
              <a:t>The fetch, decode, execute cycle is pretty self explanatory…</a:t>
            </a:r>
          </a:p>
          <a:p>
            <a:r>
              <a:rPr lang="en-GB" baseline="0" dirty="0"/>
              <a:t>The CPU fetches a command from memory, it decodes this command internally to determine which part of the CPU is needed to execute the command, the command is then executed. </a:t>
            </a:r>
          </a:p>
          <a:p>
            <a:endParaRPr lang="en-GB" baseline="0" dirty="0"/>
          </a:p>
          <a:p>
            <a:r>
              <a:rPr lang="en-GB" baseline="0" dirty="0"/>
              <a:t>For the CPU to execute a command it first needs to know where that command is in memory. It uses an internal register call ‘PC’ or ‘Program Counter’ for this. This is a 16 bit register that holds the address of the next command to execute. During the fetch cycle the value of the program counter are put onto the address bus and the external hardware responds by placing the data from the corresponding memory address on the data bus. This data is then read into the CPU. At this point the Program Counter is incremented by 1 ready to read the next memory location.</a:t>
            </a:r>
          </a:p>
          <a:p>
            <a:endParaRPr lang="en-GB" baseline="0" dirty="0"/>
          </a:p>
          <a:p>
            <a:r>
              <a:rPr lang="en-GB" baseline="0" dirty="0"/>
              <a:t>Next this data is internally decoded and the relevant CPU circuitry to execute the instruction is triggered. </a:t>
            </a:r>
          </a:p>
          <a:p>
            <a:endParaRPr lang="en-GB" baseline="0" dirty="0"/>
          </a:p>
          <a:p>
            <a:r>
              <a:rPr lang="en-GB" baseline="0" dirty="0"/>
              <a:t>The execute cycle can involve more steps than this. For example, if the instruction decoded needs additional data then another fetch cycle may be initiated. This isn’t an instruction fetch but instead the execute cycle initiates a data fetch as part of the instruction execution. The external hardware doesn’t know or care what type of memory fetch the CPU is doing, it just gets a request for a byte of memory and hands it over. </a:t>
            </a:r>
          </a:p>
          <a:p>
            <a:r>
              <a:rPr lang="en-GB" baseline="0" dirty="0"/>
              <a:t>Of course, the instruction executed may require a store to memory instead of a fetch from memory. This store cycle is the same as a fetch cycle but instead of the data being read into the CPU from memory, the data is put on the data bus by the CPU and written to memory.</a:t>
            </a:r>
          </a:p>
          <a:p>
            <a:endParaRPr lang="en-GB" baseline="0" dirty="0"/>
          </a:p>
          <a:p>
            <a:r>
              <a:rPr lang="en-GB" baseline="0" dirty="0"/>
              <a:t>This whole process is repeated ad infinitum.</a:t>
            </a:r>
          </a:p>
          <a:p>
            <a:endParaRPr lang="en-GB" baseline="0" dirty="0"/>
          </a:p>
        </p:txBody>
      </p:sp>
      <p:sp>
        <p:nvSpPr>
          <p:cNvPr id="4" name="Slide Number Placeholder 3"/>
          <p:cNvSpPr>
            <a:spLocks noGrp="1"/>
          </p:cNvSpPr>
          <p:nvPr>
            <p:ph type="sldNum" sz="quarter" idx="5"/>
          </p:nvPr>
        </p:nvSpPr>
        <p:spPr/>
        <p:txBody>
          <a:bodyPr/>
          <a:lstStyle/>
          <a:p>
            <a:fld id="{D321F49E-9829-4D10-B6E4-D0A845710506}" type="slidenum">
              <a:rPr lang="en-GB" smtClean="0"/>
              <a:t>5</a:t>
            </a:fld>
            <a:endParaRPr lang="en-GB"/>
          </a:p>
        </p:txBody>
      </p:sp>
    </p:spTree>
    <p:extLst>
      <p:ext uri="{BB962C8B-B14F-4D97-AF65-F5344CB8AC3E}">
        <p14:creationId xmlns:p14="http://schemas.microsoft.com/office/powerpoint/2010/main" val="326269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the simplest instruction in the Z80 language as an example. NOP or NO</a:t>
            </a:r>
            <a:r>
              <a:rPr lang="en-GB" baseline="0" dirty="0"/>
              <a:t> Operation does nothing. Literally nothing. While in Assembly language the NOP instruction is just written as NOP, in Machine Code the instruction is 1 byte in length and the value of that byte is 0.</a:t>
            </a:r>
          </a:p>
          <a:p>
            <a:endParaRPr lang="en-GB" baseline="0" dirty="0"/>
          </a:p>
          <a:p>
            <a:r>
              <a:rPr lang="en-GB" baseline="0" dirty="0"/>
              <a:t>Let’s follow the CPU reading and executing a NOP instruction</a:t>
            </a:r>
          </a:p>
          <a:p>
            <a:endParaRPr lang="en-GB" baseline="0" dirty="0"/>
          </a:p>
          <a:p>
            <a:r>
              <a:rPr lang="en-GB" baseline="0" dirty="0"/>
              <a:t>We know the CPU has an internal 16 bit register called PC or Program Counter. Let’s say the value of this register is currently 8000 in hex. You’ll almost always use hex for memory locations in Assembly language as it makes a lot more sense for many reasons that will become apparent.  Anyway, at address 8000h in memory we have the Machine Code instruction NOP, i.e. the value 0.</a:t>
            </a:r>
          </a:p>
          <a:p>
            <a:endParaRPr lang="en-GB" baseline="0" dirty="0"/>
          </a:p>
          <a:p>
            <a:r>
              <a:rPr lang="en-GB" baseline="0" dirty="0"/>
              <a:t>The CPU puts the value of the PC register onto the address bus, the external electronics use this value to fetch the byte at address 8000h from the memory and place it on the data bus. The CPU then takes the data from the data bus and sends it to the decode circuitry. At this point the CPU also increments the PC ready for the next instruction fetch. This decode circuitry triggers nothing (NO Operation) and the CPU just moves on to the next cycle. </a:t>
            </a:r>
          </a:p>
          <a:p>
            <a:endParaRPr lang="en-GB" baseline="0" dirty="0"/>
          </a:p>
          <a:p>
            <a:r>
              <a:rPr lang="en-GB" baseline="0" dirty="0"/>
              <a:t>This is our full instruction cycle</a:t>
            </a:r>
          </a:p>
          <a:p>
            <a:endParaRPr lang="en-GB" baseline="0" dirty="0"/>
          </a:p>
          <a:p>
            <a:pPr marL="228600" indent="-228600">
              <a:buAutoNum type="arabicPeriod"/>
            </a:pPr>
            <a:r>
              <a:rPr lang="en-GB" baseline="0" dirty="0"/>
              <a:t>PC sent to address bus                            PC = 8000h</a:t>
            </a:r>
          </a:p>
          <a:p>
            <a:pPr marL="228600" indent="-228600">
              <a:buAutoNum type="arabicPeriod"/>
            </a:pPr>
            <a:r>
              <a:rPr lang="en-GB" baseline="0" dirty="0"/>
              <a:t>Data read from data bus</a:t>
            </a:r>
          </a:p>
          <a:p>
            <a:pPr marL="228600" indent="-228600">
              <a:buAutoNum type="arabicPeriod"/>
            </a:pPr>
            <a:r>
              <a:rPr lang="en-GB" baseline="0" dirty="0"/>
              <a:t>PC incremented		PC = 8001h</a:t>
            </a:r>
          </a:p>
          <a:p>
            <a:pPr marL="228600" indent="-228600">
              <a:buAutoNum type="arabicPeriod"/>
            </a:pPr>
            <a:r>
              <a:rPr lang="en-GB" baseline="0" dirty="0"/>
              <a:t>Instruction decoded and  executed</a:t>
            </a:r>
          </a:p>
          <a:p>
            <a:pPr marL="228600" indent="-228600">
              <a:buAutoNum type="arabicPeriod"/>
            </a:pPr>
            <a:r>
              <a:rPr lang="en-GB" baseline="0" dirty="0"/>
              <a:t>Repeat</a:t>
            </a:r>
          </a:p>
          <a:p>
            <a:pPr marL="228600" indent="-228600">
              <a:buAutoNum type="arabicPeriod"/>
            </a:pPr>
            <a:endParaRPr lang="en-GB" baseline="0" dirty="0"/>
          </a:p>
        </p:txBody>
      </p:sp>
      <p:sp>
        <p:nvSpPr>
          <p:cNvPr id="4" name="Slide Number Placeholder 3"/>
          <p:cNvSpPr>
            <a:spLocks noGrp="1"/>
          </p:cNvSpPr>
          <p:nvPr>
            <p:ph type="sldNum" sz="quarter" idx="5"/>
          </p:nvPr>
        </p:nvSpPr>
        <p:spPr/>
        <p:txBody>
          <a:bodyPr/>
          <a:lstStyle/>
          <a:p>
            <a:fld id="{D321F49E-9829-4D10-B6E4-D0A845710506}" type="slidenum">
              <a:rPr lang="en-GB" smtClean="0"/>
              <a:t>6</a:t>
            </a:fld>
            <a:endParaRPr lang="en-GB"/>
          </a:p>
        </p:txBody>
      </p:sp>
    </p:spTree>
    <p:extLst>
      <p:ext uri="{BB962C8B-B14F-4D97-AF65-F5344CB8AC3E}">
        <p14:creationId xmlns:p14="http://schemas.microsoft.com/office/powerpoint/2010/main" val="201854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a NOP is of no real use. However, you won’t be surprised to find out that a CPU has a few more instruction. Hundreds in fact, although technically only dozens of different types of instructions. This is where the ALU comes in.</a:t>
            </a:r>
          </a:p>
          <a:p>
            <a:endParaRPr lang="en-GB" baseline="0" dirty="0"/>
          </a:p>
          <a:p>
            <a:r>
              <a:rPr lang="en-GB" baseline="0" dirty="0"/>
              <a:t>The ALU or Arithmetic Logical Unit is part of the execution cycle and is responsible for all arithmetic calculations and logical operations. </a:t>
            </a:r>
          </a:p>
          <a:p>
            <a:endParaRPr lang="en-GB" baseline="0" dirty="0"/>
          </a:p>
          <a:p>
            <a:r>
              <a:rPr lang="en-GB" baseline="0" dirty="0"/>
              <a:t>The ALU inside the Z80 can do a set of simple 8 bit and 16 bit calculations. It can add and subtract, but not multiply or divide. It can do the logical bit operations AND, OR and XOR. It can shift bits and manipulate them in a few other ways but that’s about it! The ALU is also home to a special register called F which stands for Flags. This single register’s 8 bits are used to signify, i.e. flag, when some specific cases happen inside the ALU. For example, if the answer to any ALU operation results in 0 then the Z or Zero flag is set. The Zero flag is just 1 bit in the F register. Another flag is the C or Carry flag, signifying a carry has occurred in a mathematical operation. For example, adding 2 8 bit number together has resulted in an answer bigger than 8 bits. In this case the answer just loses the top most bit and the Carry flag is set. </a:t>
            </a:r>
          </a:p>
          <a:p>
            <a:endParaRPr lang="en-GB" baseline="0" dirty="0"/>
          </a:p>
          <a:p>
            <a:r>
              <a:rPr lang="en-GB" baseline="0" dirty="0"/>
              <a:t>The F register is not just used to flag the outcome of ALU operations, they are essential to program flow. Flags in the F register are used in ALL conditional program flow instruction. </a:t>
            </a:r>
          </a:p>
          <a:p>
            <a:endParaRPr lang="en-GB" baseline="0" dirty="0"/>
          </a:p>
        </p:txBody>
      </p:sp>
      <p:sp>
        <p:nvSpPr>
          <p:cNvPr id="4" name="Slide Number Placeholder 3"/>
          <p:cNvSpPr>
            <a:spLocks noGrp="1"/>
          </p:cNvSpPr>
          <p:nvPr>
            <p:ph type="sldNum" sz="quarter" idx="5"/>
          </p:nvPr>
        </p:nvSpPr>
        <p:spPr/>
        <p:txBody>
          <a:bodyPr/>
          <a:lstStyle/>
          <a:p>
            <a:fld id="{D321F49E-9829-4D10-B6E4-D0A845710506}" type="slidenum">
              <a:rPr lang="en-GB" smtClean="0"/>
              <a:t>7</a:t>
            </a:fld>
            <a:endParaRPr lang="en-GB"/>
          </a:p>
        </p:txBody>
      </p:sp>
    </p:spTree>
    <p:extLst>
      <p:ext uri="{BB962C8B-B14F-4D97-AF65-F5344CB8AC3E}">
        <p14:creationId xmlns:p14="http://schemas.microsoft.com/office/powerpoint/2010/main" val="3974721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This leads us neatly onto the most important bit. </a:t>
            </a:r>
          </a:p>
          <a:p>
            <a:endParaRPr lang="en-GB" baseline="0" dirty="0"/>
          </a:p>
          <a:p>
            <a:r>
              <a:rPr lang="en-GB" baseline="0" dirty="0"/>
              <a:t>The most important thing the CPU can do, is operate conditionally. For the Z80, and all CPU’s for that matter, this simply means that some instructions will execute in a different way depending on the value stored in a specific Flag.</a:t>
            </a:r>
          </a:p>
          <a:p>
            <a:endParaRPr lang="en-GB" baseline="0" dirty="0"/>
          </a:p>
          <a:p>
            <a:r>
              <a:rPr lang="en-GB" baseline="0" dirty="0"/>
              <a:t>One example of this is the JP or Jump instruction. In its vanilla form the JP instruction simply sets the value of the PC register. Since the PC register tells the CPU where the next instruction to execute is, setting this register to a different value will change where the next instruction comes from. So in Assembly language you can think of it as Jumping to a different place in the code, or to be technically correct, continuing execution from a new address in memory. </a:t>
            </a:r>
            <a:br>
              <a:rPr lang="en-GB" baseline="0" dirty="0"/>
            </a:br>
            <a:br>
              <a:rPr lang="en-GB" baseline="0" dirty="0"/>
            </a:br>
            <a:r>
              <a:rPr lang="en-GB" baseline="0" dirty="0"/>
              <a:t>The conditional form of this instruction checks if a specific flag is either set or unset and it either Jumps or does nothing. I.e. it’s an IF, but since there’s no concept of scopes or blocks in Assembly, implementing an if is a mater of skipping over code you don’t want to execute.</a:t>
            </a:r>
          </a:p>
          <a:p>
            <a:endParaRPr lang="en-GB" baseline="0" dirty="0"/>
          </a:p>
          <a:p>
            <a:r>
              <a:rPr lang="en-GB" baseline="0" dirty="0"/>
              <a:t>In this pseudo example we have some code that will set the Zero Flag if a player presses a button. We then use the JP instruction to jump if NOT ZERO (NZ) to a different memory address, skipping over the code we want to execute if the zero flag was set. </a:t>
            </a:r>
          </a:p>
          <a:p>
            <a:endParaRPr lang="en-GB" baseline="0" dirty="0"/>
          </a:p>
          <a:p>
            <a:r>
              <a:rPr lang="en-GB" baseline="0" dirty="0"/>
              <a:t>The </a:t>
            </a:r>
            <a:r>
              <a:rPr lang="en-GB" baseline="0" dirty="0" err="1"/>
              <a:t>SkipButtonPress</a:t>
            </a:r>
            <a:r>
              <a:rPr lang="en-GB" baseline="0" dirty="0"/>
              <a:t> is a label. This is an assembler helper that lets us specify locations in the code that are translated directly into the memory location of the instructions that follow the label. In the assembler I’m using local labels start with a dot. The assembler I’m using has local labels and global labels. The difference being, local labels can be reused between global labels. Since the language IS defined but the assembler directives are not, you’ll find different assemblers have a different syntax for things like labels and macros.</a:t>
            </a:r>
          </a:p>
          <a:p>
            <a:endParaRPr lang="en-GB" baseline="0" dirty="0"/>
          </a:p>
          <a:p>
            <a:r>
              <a:rPr lang="en-GB" baseline="0" dirty="0"/>
              <a:t>And that’s it! Conditional execution is as simple as that. EVERYTHING the CPU does to make decisions is based on the Flag register and the small set of instructions that can change program flow based on these flags. </a:t>
            </a:r>
          </a:p>
          <a:p>
            <a:endParaRPr lang="en-GB" baseline="0" dirty="0"/>
          </a:p>
          <a:p>
            <a:endParaRPr lang="en-GB" baseline="0" dirty="0"/>
          </a:p>
        </p:txBody>
      </p:sp>
      <p:sp>
        <p:nvSpPr>
          <p:cNvPr id="4" name="Slide Number Placeholder 3"/>
          <p:cNvSpPr>
            <a:spLocks noGrp="1"/>
          </p:cNvSpPr>
          <p:nvPr>
            <p:ph type="sldNum" sz="quarter" idx="5"/>
          </p:nvPr>
        </p:nvSpPr>
        <p:spPr/>
        <p:txBody>
          <a:bodyPr/>
          <a:lstStyle/>
          <a:p>
            <a:fld id="{D321F49E-9829-4D10-B6E4-D0A845710506}" type="slidenum">
              <a:rPr lang="en-GB" smtClean="0"/>
              <a:t>8</a:t>
            </a:fld>
            <a:endParaRPr lang="en-GB"/>
          </a:p>
        </p:txBody>
      </p:sp>
    </p:spTree>
    <p:extLst>
      <p:ext uri="{BB962C8B-B14F-4D97-AF65-F5344CB8AC3E}">
        <p14:creationId xmlns:p14="http://schemas.microsoft.com/office/powerpoint/2010/main" val="380525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we’ve covered</a:t>
            </a:r>
            <a:r>
              <a:rPr lang="en-GB" baseline="0" dirty="0"/>
              <a:t> the Program Counter register and the Flags register. The ones we haven’t covered, the main set of registers, are the general purpose registers which are used by the ALU for its operations. These are A, B, C, D, E, H &amp; L. There are a few more, but they are special use cases which we won’t go into at the moment.</a:t>
            </a:r>
          </a:p>
          <a:p>
            <a:endParaRPr lang="en-GB" baseline="0" dirty="0"/>
          </a:p>
          <a:p>
            <a:r>
              <a:rPr lang="en-GB" baseline="0" dirty="0"/>
              <a:t>All of these registers are 8 bit, however some instruction can use pairs of these registers for 16 bits operations. It is important to remember though that they are just being used as pairs and if, for example, you see BC used it is just using the B and C registers as a pair.</a:t>
            </a:r>
          </a:p>
          <a:p>
            <a:endParaRPr lang="en-GB" baseline="0" dirty="0"/>
          </a:p>
          <a:p>
            <a:r>
              <a:rPr lang="en-GB" baseline="0" dirty="0"/>
              <a:t>Some registers are general purpose and some have a very specific purpose, such as the F register. Another specific purpose register is the Accumulator, or A register. This register is the target result register for all 8 bit ALU mathematic operations. More on that in a moment.</a:t>
            </a:r>
          </a:p>
          <a:p>
            <a:endParaRPr lang="en-GB" baseline="0" dirty="0"/>
          </a:p>
          <a:p>
            <a:r>
              <a:rPr lang="en-GB" baseline="0" dirty="0"/>
              <a:t>The B, C, D, E, H and L registers are all general purpose, however H &amp; L when used as the pair HL is the target result register for 16 bit ALU mathematic operations. The H and L are sometimes referred to as High and Low, signifying that the H is the High part of the HL 16 bit pair and the L is the Low part. </a:t>
            </a:r>
            <a:endParaRPr lang="en-GB" dirty="0"/>
          </a:p>
        </p:txBody>
      </p:sp>
      <p:sp>
        <p:nvSpPr>
          <p:cNvPr id="4" name="Slide Number Placeholder 3"/>
          <p:cNvSpPr>
            <a:spLocks noGrp="1"/>
          </p:cNvSpPr>
          <p:nvPr>
            <p:ph type="sldNum" sz="quarter" idx="5"/>
          </p:nvPr>
        </p:nvSpPr>
        <p:spPr/>
        <p:txBody>
          <a:bodyPr/>
          <a:lstStyle/>
          <a:p>
            <a:fld id="{D321F49E-9829-4D10-B6E4-D0A845710506}" type="slidenum">
              <a:rPr lang="en-GB" smtClean="0"/>
              <a:t>9</a:t>
            </a:fld>
            <a:endParaRPr lang="en-GB"/>
          </a:p>
        </p:txBody>
      </p:sp>
    </p:spTree>
    <p:extLst>
      <p:ext uri="{BB962C8B-B14F-4D97-AF65-F5344CB8AC3E}">
        <p14:creationId xmlns:p14="http://schemas.microsoft.com/office/powerpoint/2010/main" val="2714026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6000" dirty="0"/>
              <a:t>Z80 Assembly language on the ZX Spectrum</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ubtitle 4">
            <a:extLst>
              <a:ext uri="{FF2B5EF4-FFF2-40B4-BE49-F238E27FC236}">
                <a16:creationId xmlns:a16="http://schemas.microsoft.com/office/drawing/2014/main" id="{EF38B462-D337-E5B1-B489-FECA88053CDE}"/>
              </a:ext>
            </a:extLst>
          </p:cNvPr>
          <p:cNvSpPr>
            <a:spLocks noGrp="1"/>
          </p:cNvSpPr>
          <p:nvPr>
            <p:ph type="subTitle" idx="1"/>
          </p:nvPr>
        </p:nvSpPr>
        <p:spPr>
          <a:xfrm>
            <a:off x="6805053" y="4645152"/>
            <a:ext cx="4353398" cy="717680"/>
          </a:xfrm>
        </p:spPr>
        <p:txBody>
          <a:bodyPr/>
          <a:lstStyle/>
          <a:p>
            <a:r>
              <a:rPr lang="en-GB" dirty="0"/>
              <a:t>(for  C++ coders)</a:t>
            </a:r>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A23C-3DB6-A553-9EAD-261A2F97D441}"/>
              </a:ext>
            </a:extLst>
          </p:cNvPr>
          <p:cNvSpPr>
            <a:spLocks noGrp="1"/>
          </p:cNvSpPr>
          <p:nvPr>
            <p:ph type="title"/>
          </p:nvPr>
        </p:nvSpPr>
        <p:spPr/>
        <p:txBody>
          <a:bodyPr/>
          <a:lstStyle/>
          <a:p>
            <a:r>
              <a:rPr lang="en-GB" dirty="0"/>
              <a:t>Moving numbers around	</a:t>
            </a:r>
          </a:p>
        </p:txBody>
      </p:sp>
      <p:sp>
        <p:nvSpPr>
          <p:cNvPr id="3" name="Content Placeholder 2">
            <a:extLst>
              <a:ext uri="{FF2B5EF4-FFF2-40B4-BE49-F238E27FC236}">
                <a16:creationId xmlns:a16="http://schemas.microsoft.com/office/drawing/2014/main" id="{997F18BE-5115-B420-12CA-3BC79CDDC783}"/>
              </a:ext>
            </a:extLst>
          </p:cNvPr>
          <p:cNvSpPr>
            <a:spLocks noGrp="1"/>
          </p:cNvSpPr>
          <p:nvPr>
            <p:ph sz="half" idx="1"/>
          </p:nvPr>
        </p:nvSpPr>
        <p:spPr/>
        <p:txBody>
          <a:bodyPr/>
          <a:lstStyle/>
          <a:p>
            <a:pPr>
              <a:buFont typeface="Arial" panose="020B0604020202020204" pitchFamily="34" charset="0"/>
              <a:buChar char="•"/>
            </a:pPr>
            <a:r>
              <a:rPr lang="en-GB" dirty="0"/>
              <a:t>Most 8 bit registers can be loaded with values</a:t>
            </a:r>
          </a:p>
          <a:p>
            <a:pPr>
              <a:buFont typeface="Arial" panose="020B0604020202020204" pitchFamily="34" charset="0"/>
              <a:buChar char="•"/>
            </a:pPr>
            <a:r>
              <a:rPr lang="en-GB" dirty="0"/>
              <a:t>16-bit register pairs are loaded the same way</a:t>
            </a:r>
          </a:p>
          <a:p>
            <a:pPr>
              <a:buFont typeface="Arial" panose="020B0604020202020204" pitchFamily="34" charset="0"/>
              <a:buChar char="•"/>
            </a:pPr>
            <a:r>
              <a:rPr lang="en-GB" dirty="0"/>
              <a:t>Labels and defines can be used for ease</a:t>
            </a:r>
          </a:p>
          <a:p>
            <a:pPr>
              <a:buFont typeface="Arial" panose="020B0604020202020204" pitchFamily="34" charset="0"/>
              <a:buChar char="•"/>
            </a:pPr>
            <a:r>
              <a:rPr lang="en-GB" dirty="0"/>
              <a:t>The assembler can handle decimal, hex, binary and even octal!</a:t>
            </a:r>
          </a:p>
        </p:txBody>
      </p:sp>
      <p:pic>
        <p:nvPicPr>
          <p:cNvPr id="6" name="Content Placeholder 5">
            <a:extLst>
              <a:ext uri="{FF2B5EF4-FFF2-40B4-BE49-F238E27FC236}">
                <a16:creationId xmlns:a16="http://schemas.microsoft.com/office/drawing/2014/main" id="{2B307ECC-794F-416B-A5D5-2C12EAC9DB9F}"/>
              </a:ext>
            </a:extLst>
          </p:cNvPr>
          <p:cNvPicPr>
            <a:picLocks noGrp="1" noChangeAspect="1"/>
          </p:cNvPicPr>
          <p:nvPr>
            <p:ph sz="half" idx="2"/>
          </p:nvPr>
        </p:nvPicPr>
        <p:blipFill>
          <a:blip r:embed="rId3"/>
          <a:stretch>
            <a:fillRect/>
          </a:stretch>
        </p:blipFill>
        <p:spPr>
          <a:xfrm>
            <a:off x="6126479" y="2120899"/>
            <a:ext cx="4039149" cy="3748193"/>
          </a:xfrm>
        </p:spPr>
      </p:pic>
    </p:spTree>
    <p:extLst>
      <p:ext uri="{BB962C8B-B14F-4D97-AF65-F5344CB8AC3E}">
        <p14:creationId xmlns:p14="http://schemas.microsoft.com/office/powerpoint/2010/main" val="2545509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8233-86A4-D899-68A6-CEEF6D9C06A4}"/>
              </a:ext>
            </a:extLst>
          </p:cNvPr>
          <p:cNvSpPr>
            <a:spLocks noGrp="1"/>
          </p:cNvSpPr>
          <p:nvPr>
            <p:ph type="title"/>
          </p:nvPr>
        </p:nvSpPr>
        <p:spPr/>
        <p:txBody>
          <a:bodyPr/>
          <a:lstStyle/>
          <a:p>
            <a:r>
              <a:rPr lang="en-GB" dirty="0"/>
              <a:t>Some simple math</a:t>
            </a:r>
          </a:p>
        </p:txBody>
      </p:sp>
      <p:pic>
        <p:nvPicPr>
          <p:cNvPr id="6" name="Content Placeholder 5">
            <a:extLst>
              <a:ext uri="{FF2B5EF4-FFF2-40B4-BE49-F238E27FC236}">
                <a16:creationId xmlns:a16="http://schemas.microsoft.com/office/drawing/2014/main" id="{D5A8CA48-7718-4A5B-BD91-6579A2C8ABC1}"/>
              </a:ext>
            </a:extLst>
          </p:cNvPr>
          <p:cNvPicPr>
            <a:picLocks noGrp="1" noChangeAspect="1"/>
          </p:cNvPicPr>
          <p:nvPr>
            <p:ph sz="half" idx="1"/>
          </p:nvPr>
        </p:nvPicPr>
        <p:blipFill>
          <a:blip r:embed="rId3"/>
          <a:stretch>
            <a:fillRect/>
          </a:stretch>
        </p:blipFill>
        <p:spPr>
          <a:xfrm>
            <a:off x="1097280" y="2120900"/>
            <a:ext cx="2774025" cy="1626152"/>
          </a:xfrm>
        </p:spPr>
      </p:pic>
      <p:pic>
        <p:nvPicPr>
          <p:cNvPr id="10" name="Picture 9">
            <a:extLst>
              <a:ext uri="{FF2B5EF4-FFF2-40B4-BE49-F238E27FC236}">
                <a16:creationId xmlns:a16="http://schemas.microsoft.com/office/drawing/2014/main" id="{DA251FBF-44C6-443D-9A4E-DAC37538F2C0}"/>
              </a:ext>
            </a:extLst>
          </p:cNvPr>
          <p:cNvPicPr>
            <a:picLocks noChangeAspect="1"/>
          </p:cNvPicPr>
          <p:nvPr/>
        </p:nvPicPr>
        <p:blipFill>
          <a:blip r:embed="rId4"/>
          <a:stretch>
            <a:fillRect/>
          </a:stretch>
        </p:blipFill>
        <p:spPr>
          <a:xfrm>
            <a:off x="7337238" y="2120902"/>
            <a:ext cx="3818442" cy="1626150"/>
          </a:xfrm>
          <a:prstGeom prst="rect">
            <a:avLst/>
          </a:prstGeom>
        </p:spPr>
      </p:pic>
      <p:pic>
        <p:nvPicPr>
          <p:cNvPr id="16" name="Picture 15">
            <a:extLst>
              <a:ext uri="{FF2B5EF4-FFF2-40B4-BE49-F238E27FC236}">
                <a16:creationId xmlns:a16="http://schemas.microsoft.com/office/drawing/2014/main" id="{10EE14D6-C4F6-4ABB-A458-E7AC5BCE4401}"/>
              </a:ext>
            </a:extLst>
          </p:cNvPr>
          <p:cNvPicPr>
            <a:picLocks noChangeAspect="1"/>
          </p:cNvPicPr>
          <p:nvPr/>
        </p:nvPicPr>
        <p:blipFill>
          <a:blip r:embed="rId5"/>
          <a:stretch>
            <a:fillRect/>
          </a:stretch>
        </p:blipFill>
        <p:spPr>
          <a:xfrm>
            <a:off x="4120628" y="2120900"/>
            <a:ext cx="2967286" cy="1619757"/>
          </a:xfrm>
          <a:prstGeom prst="rect">
            <a:avLst/>
          </a:prstGeom>
        </p:spPr>
      </p:pic>
      <p:pic>
        <p:nvPicPr>
          <p:cNvPr id="18" name="Picture 17">
            <a:extLst>
              <a:ext uri="{FF2B5EF4-FFF2-40B4-BE49-F238E27FC236}">
                <a16:creationId xmlns:a16="http://schemas.microsoft.com/office/drawing/2014/main" id="{3F83D970-609B-4DEB-AD96-07B418BABFF2}"/>
              </a:ext>
            </a:extLst>
          </p:cNvPr>
          <p:cNvPicPr>
            <a:picLocks noChangeAspect="1"/>
          </p:cNvPicPr>
          <p:nvPr/>
        </p:nvPicPr>
        <p:blipFill>
          <a:blip r:embed="rId6"/>
          <a:stretch>
            <a:fillRect/>
          </a:stretch>
        </p:blipFill>
        <p:spPr>
          <a:xfrm>
            <a:off x="1097280" y="4008125"/>
            <a:ext cx="4398609" cy="1626152"/>
          </a:xfrm>
          <a:prstGeom prst="rect">
            <a:avLst/>
          </a:prstGeom>
        </p:spPr>
      </p:pic>
    </p:spTree>
    <p:extLst>
      <p:ext uri="{BB962C8B-B14F-4D97-AF65-F5344CB8AC3E}">
        <p14:creationId xmlns:p14="http://schemas.microsoft.com/office/powerpoint/2010/main" val="3433063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7084-3C2E-15C1-4DA6-D16F6642154B}"/>
              </a:ext>
            </a:extLst>
          </p:cNvPr>
          <p:cNvSpPr>
            <a:spLocks noGrp="1"/>
          </p:cNvSpPr>
          <p:nvPr>
            <p:ph type="title"/>
          </p:nvPr>
        </p:nvSpPr>
        <p:spPr/>
        <p:txBody>
          <a:bodyPr/>
          <a:lstStyle/>
          <a:p>
            <a:r>
              <a:rPr lang="en-GB" dirty="0"/>
              <a:t>Using memory</a:t>
            </a:r>
          </a:p>
        </p:txBody>
      </p:sp>
      <p:sp>
        <p:nvSpPr>
          <p:cNvPr id="4" name="Content Placeholder 3">
            <a:extLst>
              <a:ext uri="{FF2B5EF4-FFF2-40B4-BE49-F238E27FC236}">
                <a16:creationId xmlns:a16="http://schemas.microsoft.com/office/drawing/2014/main" id="{1D77CC4A-D998-E30B-095B-4586E32FDB23}"/>
              </a:ext>
            </a:extLst>
          </p:cNvPr>
          <p:cNvSpPr>
            <a:spLocks noGrp="1"/>
          </p:cNvSpPr>
          <p:nvPr>
            <p:ph sz="half" idx="2"/>
          </p:nvPr>
        </p:nvSpPr>
        <p:spPr/>
        <p:txBody>
          <a:bodyPr/>
          <a:lstStyle/>
          <a:p>
            <a:r>
              <a:rPr lang="en-GB" dirty="0"/>
              <a:t>Memory addresses can </a:t>
            </a:r>
          </a:p>
        </p:txBody>
      </p:sp>
      <p:pic>
        <p:nvPicPr>
          <p:cNvPr id="6" name="Picture 5">
            <a:extLst>
              <a:ext uri="{FF2B5EF4-FFF2-40B4-BE49-F238E27FC236}">
                <a16:creationId xmlns:a16="http://schemas.microsoft.com/office/drawing/2014/main" id="{D83D5572-9843-490E-BCC0-DD192ED923FE}"/>
              </a:ext>
            </a:extLst>
          </p:cNvPr>
          <p:cNvPicPr>
            <a:picLocks noChangeAspect="1"/>
          </p:cNvPicPr>
          <p:nvPr/>
        </p:nvPicPr>
        <p:blipFill>
          <a:blip r:embed="rId3"/>
          <a:stretch>
            <a:fillRect/>
          </a:stretch>
        </p:blipFill>
        <p:spPr>
          <a:xfrm>
            <a:off x="1097280" y="2120900"/>
            <a:ext cx="5134692" cy="2086266"/>
          </a:xfrm>
          <a:prstGeom prst="rect">
            <a:avLst/>
          </a:prstGeom>
        </p:spPr>
      </p:pic>
    </p:spTree>
    <p:extLst>
      <p:ext uri="{BB962C8B-B14F-4D97-AF65-F5344CB8AC3E}">
        <p14:creationId xmlns:p14="http://schemas.microsoft.com/office/powerpoint/2010/main" val="59177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901A-2C1E-4896-497F-BEC202EE99E4}"/>
              </a:ext>
            </a:extLst>
          </p:cNvPr>
          <p:cNvSpPr>
            <a:spLocks noGrp="1"/>
          </p:cNvSpPr>
          <p:nvPr>
            <p:ph type="title"/>
          </p:nvPr>
        </p:nvSpPr>
        <p:spPr/>
        <p:txBody>
          <a:bodyPr/>
          <a:lstStyle/>
          <a:p>
            <a:r>
              <a:rPr lang="en-GB" dirty="0"/>
              <a:t>Making something useful</a:t>
            </a:r>
          </a:p>
        </p:txBody>
      </p:sp>
      <p:pic>
        <p:nvPicPr>
          <p:cNvPr id="8" name="Content Placeholder 7">
            <a:extLst>
              <a:ext uri="{FF2B5EF4-FFF2-40B4-BE49-F238E27FC236}">
                <a16:creationId xmlns:a16="http://schemas.microsoft.com/office/drawing/2014/main" id="{24F23467-AEC6-4894-80A9-C8073F37BDD3}"/>
              </a:ext>
            </a:extLst>
          </p:cNvPr>
          <p:cNvPicPr>
            <a:picLocks noGrp="1" noChangeAspect="1"/>
          </p:cNvPicPr>
          <p:nvPr>
            <p:ph sz="half" idx="1"/>
          </p:nvPr>
        </p:nvPicPr>
        <p:blipFill>
          <a:blip r:embed="rId3"/>
          <a:stretch>
            <a:fillRect/>
          </a:stretch>
        </p:blipFill>
        <p:spPr>
          <a:xfrm>
            <a:off x="1097280" y="2280841"/>
            <a:ext cx="2143424" cy="247685"/>
          </a:xfrm>
        </p:spPr>
      </p:pic>
      <p:pic>
        <p:nvPicPr>
          <p:cNvPr id="6" name="Content Placeholder 5">
            <a:extLst>
              <a:ext uri="{FF2B5EF4-FFF2-40B4-BE49-F238E27FC236}">
                <a16:creationId xmlns:a16="http://schemas.microsoft.com/office/drawing/2014/main" id="{ECE2C81E-475E-4AB7-ABA2-3144AE653E5B}"/>
              </a:ext>
            </a:extLst>
          </p:cNvPr>
          <p:cNvPicPr>
            <a:picLocks noGrp="1" noChangeAspect="1"/>
          </p:cNvPicPr>
          <p:nvPr>
            <p:ph sz="half" idx="2"/>
          </p:nvPr>
        </p:nvPicPr>
        <p:blipFill>
          <a:blip r:embed="rId4"/>
          <a:stretch>
            <a:fillRect/>
          </a:stretch>
        </p:blipFill>
        <p:spPr>
          <a:xfrm>
            <a:off x="7316192" y="2193481"/>
            <a:ext cx="2854425" cy="3738737"/>
          </a:xfrm>
        </p:spPr>
      </p:pic>
      <p:pic>
        <p:nvPicPr>
          <p:cNvPr id="10" name="Picture 9">
            <a:extLst>
              <a:ext uri="{FF2B5EF4-FFF2-40B4-BE49-F238E27FC236}">
                <a16:creationId xmlns:a16="http://schemas.microsoft.com/office/drawing/2014/main" id="{5B7F4149-315E-4AD4-B785-A7EFFF6BA684}"/>
              </a:ext>
            </a:extLst>
          </p:cNvPr>
          <p:cNvPicPr>
            <a:picLocks noChangeAspect="1"/>
          </p:cNvPicPr>
          <p:nvPr/>
        </p:nvPicPr>
        <p:blipFill>
          <a:blip r:embed="rId5"/>
          <a:stretch>
            <a:fillRect/>
          </a:stretch>
        </p:blipFill>
        <p:spPr>
          <a:xfrm>
            <a:off x="1097280" y="2678950"/>
            <a:ext cx="2191056" cy="333422"/>
          </a:xfrm>
          <a:prstGeom prst="rect">
            <a:avLst/>
          </a:prstGeom>
        </p:spPr>
      </p:pic>
      <p:pic>
        <p:nvPicPr>
          <p:cNvPr id="12" name="Picture 11">
            <a:extLst>
              <a:ext uri="{FF2B5EF4-FFF2-40B4-BE49-F238E27FC236}">
                <a16:creationId xmlns:a16="http://schemas.microsoft.com/office/drawing/2014/main" id="{3F4D60E7-1A97-4359-BBB4-B0643786395C}"/>
              </a:ext>
            </a:extLst>
          </p:cNvPr>
          <p:cNvPicPr>
            <a:picLocks noChangeAspect="1"/>
          </p:cNvPicPr>
          <p:nvPr/>
        </p:nvPicPr>
        <p:blipFill>
          <a:blip r:embed="rId6"/>
          <a:stretch>
            <a:fillRect/>
          </a:stretch>
        </p:blipFill>
        <p:spPr>
          <a:xfrm>
            <a:off x="1097280" y="3072007"/>
            <a:ext cx="1762371" cy="209579"/>
          </a:xfrm>
          <a:prstGeom prst="rect">
            <a:avLst/>
          </a:prstGeom>
        </p:spPr>
      </p:pic>
      <p:pic>
        <p:nvPicPr>
          <p:cNvPr id="14" name="Picture 13">
            <a:extLst>
              <a:ext uri="{FF2B5EF4-FFF2-40B4-BE49-F238E27FC236}">
                <a16:creationId xmlns:a16="http://schemas.microsoft.com/office/drawing/2014/main" id="{32ACCAAC-69ED-4061-BEC1-DD539F3814C7}"/>
              </a:ext>
            </a:extLst>
          </p:cNvPr>
          <p:cNvPicPr>
            <a:picLocks noChangeAspect="1"/>
          </p:cNvPicPr>
          <p:nvPr/>
        </p:nvPicPr>
        <p:blipFill>
          <a:blip r:embed="rId7"/>
          <a:stretch>
            <a:fillRect/>
          </a:stretch>
        </p:blipFill>
        <p:spPr>
          <a:xfrm>
            <a:off x="1097280" y="3369366"/>
            <a:ext cx="1867161" cy="209579"/>
          </a:xfrm>
          <a:prstGeom prst="rect">
            <a:avLst/>
          </a:prstGeom>
        </p:spPr>
      </p:pic>
      <p:pic>
        <p:nvPicPr>
          <p:cNvPr id="16" name="Picture 15">
            <a:extLst>
              <a:ext uri="{FF2B5EF4-FFF2-40B4-BE49-F238E27FC236}">
                <a16:creationId xmlns:a16="http://schemas.microsoft.com/office/drawing/2014/main" id="{14CD67AF-0AF4-4C8B-A143-1A60C2B9484F}"/>
              </a:ext>
            </a:extLst>
          </p:cNvPr>
          <p:cNvPicPr>
            <a:picLocks noChangeAspect="1"/>
          </p:cNvPicPr>
          <p:nvPr/>
        </p:nvPicPr>
        <p:blipFill>
          <a:blip r:embed="rId8"/>
          <a:stretch>
            <a:fillRect/>
          </a:stretch>
        </p:blipFill>
        <p:spPr>
          <a:xfrm>
            <a:off x="1097280" y="3716009"/>
            <a:ext cx="1914792" cy="200053"/>
          </a:xfrm>
          <a:prstGeom prst="rect">
            <a:avLst/>
          </a:prstGeom>
        </p:spPr>
      </p:pic>
      <p:pic>
        <p:nvPicPr>
          <p:cNvPr id="18" name="Picture 17">
            <a:extLst>
              <a:ext uri="{FF2B5EF4-FFF2-40B4-BE49-F238E27FC236}">
                <a16:creationId xmlns:a16="http://schemas.microsoft.com/office/drawing/2014/main" id="{ABC1BE7A-861C-45EB-9305-49E19DEF05F9}"/>
              </a:ext>
            </a:extLst>
          </p:cNvPr>
          <p:cNvPicPr>
            <a:picLocks noChangeAspect="1"/>
          </p:cNvPicPr>
          <p:nvPr/>
        </p:nvPicPr>
        <p:blipFill>
          <a:blip r:embed="rId9"/>
          <a:stretch>
            <a:fillRect/>
          </a:stretch>
        </p:blipFill>
        <p:spPr>
          <a:xfrm>
            <a:off x="3651674" y="2269318"/>
            <a:ext cx="2314898" cy="1486107"/>
          </a:xfrm>
          <a:prstGeom prst="rect">
            <a:avLst/>
          </a:prstGeom>
        </p:spPr>
      </p:pic>
      <p:pic>
        <p:nvPicPr>
          <p:cNvPr id="20" name="Picture 19">
            <a:extLst>
              <a:ext uri="{FF2B5EF4-FFF2-40B4-BE49-F238E27FC236}">
                <a16:creationId xmlns:a16="http://schemas.microsoft.com/office/drawing/2014/main" id="{2941A519-5468-4D68-8962-CA81136E18F6}"/>
              </a:ext>
            </a:extLst>
          </p:cNvPr>
          <p:cNvPicPr>
            <a:picLocks noChangeAspect="1"/>
          </p:cNvPicPr>
          <p:nvPr/>
        </p:nvPicPr>
        <p:blipFill>
          <a:blip r:embed="rId10"/>
          <a:stretch>
            <a:fillRect/>
          </a:stretch>
        </p:blipFill>
        <p:spPr>
          <a:xfrm>
            <a:off x="3645269" y="3881704"/>
            <a:ext cx="1781424" cy="733527"/>
          </a:xfrm>
          <a:prstGeom prst="rect">
            <a:avLst/>
          </a:prstGeom>
        </p:spPr>
      </p:pic>
      <p:pic>
        <p:nvPicPr>
          <p:cNvPr id="22" name="Picture 21">
            <a:extLst>
              <a:ext uri="{FF2B5EF4-FFF2-40B4-BE49-F238E27FC236}">
                <a16:creationId xmlns:a16="http://schemas.microsoft.com/office/drawing/2014/main" id="{9CF29B6B-E7CD-418B-863B-10926EB5D120}"/>
              </a:ext>
            </a:extLst>
          </p:cNvPr>
          <p:cNvPicPr>
            <a:picLocks noChangeAspect="1"/>
          </p:cNvPicPr>
          <p:nvPr/>
        </p:nvPicPr>
        <p:blipFill>
          <a:blip r:embed="rId11"/>
          <a:stretch>
            <a:fillRect/>
          </a:stretch>
        </p:blipFill>
        <p:spPr>
          <a:xfrm>
            <a:off x="3631063" y="4756848"/>
            <a:ext cx="2029108" cy="590632"/>
          </a:xfrm>
          <a:prstGeom prst="rect">
            <a:avLst/>
          </a:prstGeom>
        </p:spPr>
      </p:pic>
      <p:pic>
        <p:nvPicPr>
          <p:cNvPr id="24" name="Picture 23">
            <a:extLst>
              <a:ext uri="{FF2B5EF4-FFF2-40B4-BE49-F238E27FC236}">
                <a16:creationId xmlns:a16="http://schemas.microsoft.com/office/drawing/2014/main" id="{E1D16A8A-3D75-4479-AC16-6731D24B2B80}"/>
              </a:ext>
            </a:extLst>
          </p:cNvPr>
          <p:cNvPicPr>
            <a:picLocks noChangeAspect="1"/>
          </p:cNvPicPr>
          <p:nvPr/>
        </p:nvPicPr>
        <p:blipFill>
          <a:blip r:embed="rId12"/>
          <a:stretch>
            <a:fillRect/>
          </a:stretch>
        </p:blipFill>
        <p:spPr>
          <a:xfrm>
            <a:off x="3667708" y="5489097"/>
            <a:ext cx="1867161" cy="304843"/>
          </a:xfrm>
          <a:prstGeom prst="rect">
            <a:avLst/>
          </a:prstGeom>
        </p:spPr>
      </p:pic>
      <p:sp>
        <p:nvSpPr>
          <p:cNvPr id="25" name="Rectangle 24">
            <a:extLst>
              <a:ext uri="{FF2B5EF4-FFF2-40B4-BE49-F238E27FC236}">
                <a16:creationId xmlns:a16="http://schemas.microsoft.com/office/drawing/2014/main" id="{640E6FE2-98A6-453D-918F-4183F4DA0877}"/>
              </a:ext>
            </a:extLst>
          </p:cNvPr>
          <p:cNvSpPr/>
          <p:nvPr/>
        </p:nvSpPr>
        <p:spPr>
          <a:xfrm>
            <a:off x="665922" y="2120899"/>
            <a:ext cx="2965141" cy="2282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AA1BAE2-ADA9-4D34-8AC4-5B8E35757A6B}"/>
              </a:ext>
            </a:extLst>
          </p:cNvPr>
          <p:cNvSpPr/>
          <p:nvPr/>
        </p:nvSpPr>
        <p:spPr>
          <a:xfrm>
            <a:off x="3181253" y="2120899"/>
            <a:ext cx="3478179" cy="3883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5263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1DAC-0BA9-855A-FE20-1FF3A7875B08}"/>
              </a:ext>
            </a:extLst>
          </p:cNvPr>
          <p:cNvSpPr>
            <a:spLocks noGrp="1"/>
          </p:cNvSpPr>
          <p:nvPr>
            <p:ph type="title"/>
          </p:nvPr>
        </p:nvSpPr>
        <p:spPr/>
        <p:txBody>
          <a:bodyPr/>
          <a:lstStyle/>
          <a:p>
            <a:r>
              <a:rPr lang="en-GB" dirty="0"/>
              <a:t>So it that it?</a:t>
            </a:r>
          </a:p>
        </p:txBody>
      </p:sp>
      <p:pic>
        <p:nvPicPr>
          <p:cNvPr id="6" name="Picture 5">
            <a:extLst>
              <a:ext uri="{FF2B5EF4-FFF2-40B4-BE49-F238E27FC236}">
                <a16:creationId xmlns:a16="http://schemas.microsoft.com/office/drawing/2014/main" id="{A6972ADC-185B-414C-B861-A5AD9F0EE940}"/>
              </a:ext>
            </a:extLst>
          </p:cNvPr>
          <p:cNvPicPr>
            <a:picLocks noChangeAspect="1"/>
          </p:cNvPicPr>
          <p:nvPr/>
        </p:nvPicPr>
        <p:blipFill>
          <a:blip r:embed="rId3"/>
          <a:stretch>
            <a:fillRect/>
          </a:stretch>
        </p:blipFill>
        <p:spPr>
          <a:xfrm>
            <a:off x="1097280" y="1942892"/>
            <a:ext cx="2690863" cy="2042699"/>
          </a:xfrm>
          <a:prstGeom prst="rect">
            <a:avLst/>
          </a:prstGeom>
        </p:spPr>
      </p:pic>
      <p:pic>
        <p:nvPicPr>
          <p:cNvPr id="10" name="Picture 9">
            <a:extLst>
              <a:ext uri="{FF2B5EF4-FFF2-40B4-BE49-F238E27FC236}">
                <a16:creationId xmlns:a16="http://schemas.microsoft.com/office/drawing/2014/main" id="{519B283B-203E-4149-94C9-6081F05EFB0F}"/>
              </a:ext>
            </a:extLst>
          </p:cNvPr>
          <p:cNvPicPr>
            <a:picLocks noChangeAspect="1"/>
          </p:cNvPicPr>
          <p:nvPr/>
        </p:nvPicPr>
        <p:blipFill>
          <a:blip r:embed="rId4"/>
          <a:stretch>
            <a:fillRect/>
          </a:stretch>
        </p:blipFill>
        <p:spPr>
          <a:xfrm>
            <a:off x="4437942" y="2142458"/>
            <a:ext cx="2361347" cy="1843133"/>
          </a:xfrm>
          <a:prstGeom prst="rect">
            <a:avLst/>
          </a:prstGeom>
        </p:spPr>
      </p:pic>
      <p:pic>
        <p:nvPicPr>
          <p:cNvPr id="8" name="Picture 7">
            <a:extLst>
              <a:ext uri="{FF2B5EF4-FFF2-40B4-BE49-F238E27FC236}">
                <a16:creationId xmlns:a16="http://schemas.microsoft.com/office/drawing/2014/main" id="{27E036BB-60DD-4895-A5C6-382F8CC66FE7}"/>
              </a:ext>
            </a:extLst>
          </p:cNvPr>
          <p:cNvPicPr>
            <a:picLocks noChangeAspect="1"/>
          </p:cNvPicPr>
          <p:nvPr/>
        </p:nvPicPr>
        <p:blipFill>
          <a:blip r:embed="rId5"/>
          <a:stretch>
            <a:fillRect/>
          </a:stretch>
        </p:blipFill>
        <p:spPr>
          <a:xfrm>
            <a:off x="2693862" y="3103421"/>
            <a:ext cx="2361347" cy="1764340"/>
          </a:xfrm>
          <a:prstGeom prst="rect">
            <a:avLst/>
          </a:prstGeom>
        </p:spPr>
      </p:pic>
      <p:pic>
        <p:nvPicPr>
          <p:cNvPr id="12" name="Picture 11">
            <a:extLst>
              <a:ext uri="{FF2B5EF4-FFF2-40B4-BE49-F238E27FC236}">
                <a16:creationId xmlns:a16="http://schemas.microsoft.com/office/drawing/2014/main" id="{B171108A-9282-4607-8CDD-45771E5254BB}"/>
              </a:ext>
            </a:extLst>
          </p:cNvPr>
          <p:cNvPicPr>
            <a:picLocks noChangeAspect="1"/>
          </p:cNvPicPr>
          <p:nvPr/>
        </p:nvPicPr>
        <p:blipFill>
          <a:blip r:embed="rId6"/>
          <a:stretch>
            <a:fillRect/>
          </a:stretch>
        </p:blipFill>
        <p:spPr>
          <a:xfrm>
            <a:off x="5791361" y="3103421"/>
            <a:ext cx="2690863" cy="2033596"/>
          </a:xfrm>
          <a:prstGeom prst="rect">
            <a:avLst/>
          </a:prstGeom>
        </p:spPr>
      </p:pic>
      <p:pic>
        <p:nvPicPr>
          <p:cNvPr id="14" name="Picture 13">
            <a:extLst>
              <a:ext uri="{FF2B5EF4-FFF2-40B4-BE49-F238E27FC236}">
                <a16:creationId xmlns:a16="http://schemas.microsoft.com/office/drawing/2014/main" id="{6B1D4895-E9A9-48EC-82A1-E7D62C745019}"/>
              </a:ext>
            </a:extLst>
          </p:cNvPr>
          <p:cNvPicPr>
            <a:picLocks noChangeAspect="1"/>
          </p:cNvPicPr>
          <p:nvPr/>
        </p:nvPicPr>
        <p:blipFill>
          <a:blip r:embed="rId7"/>
          <a:stretch>
            <a:fillRect/>
          </a:stretch>
        </p:blipFill>
        <p:spPr>
          <a:xfrm>
            <a:off x="8121773" y="2142458"/>
            <a:ext cx="2366568" cy="1763620"/>
          </a:xfrm>
          <a:prstGeom prst="rect">
            <a:avLst/>
          </a:prstGeom>
        </p:spPr>
      </p:pic>
      <p:pic>
        <p:nvPicPr>
          <p:cNvPr id="16" name="Picture 15">
            <a:extLst>
              <a:ext uri="{FF2B5EF4-FFF2-40B4-BE49-F238E27FC236}">
                <a16:creationId xmlns:a16="http://schemas.microsoft.com/office/drawing/2014/main" id="{4C41D845-9CE1-43A2-8745-9ADEB95271A3}"/>
              </a:ext>
            </a:extLst>
          </p:cNvPr>
          <p:cNvPicPr>
            <a:picLocks noChangeAspect="1"/>
          </p:cNvPicPr>
          <p:nvPr/>
        </p:nvPicPr>
        <p:blipFill>
          <a:blip r:embed="rId8"/>
          <a:stretch>
            <a:fillRect/>
          </a:stretch>
        </p:blipFill>
        <p:spPr>
          <a:xfrm>
            <a:off x="976698" y="4191123"/>
            <a:ext cx="2698176" cy="1541353"/>
          </a:xfrm>
          <a:prstGeom prst="rect">
            <a:avLst/>
          </a:prstGeom>
        </p:spPr>
      </p:pic>
      <p:pic>
        <p:nvPicPr>
          <p:cNvPr id="18" name="Picture 17">
            <a:extLst>
              <a:ext uri="{FF2B5EF4-FFF2-40B4-BE49-F238E27FC236}">
                <a16:creationId xmlns:a16="http://schemas.microsoft.com/office/drawing/2014/main" id="{6FD397B3-E571-4622-94C7-4387AFB78EEA}"/>
              </a:ext>
            </a:extLst>
          </p:cNvPr>
          <p:cNvPicPr>
            <a:picLocks noChangeAspect="1"/>
          </p:cNvPicPr>
          <p:nvPr/>
        </p:nvPicPr>
        <p:blipFill>
          <a:blip r:embed="rId9"/>
          <a:stretch>
            <a:fillRect/>
          </a:stretch>
        </p:blipFill>
        <p:spPr>
          <a:xfrm>
            <a:off x="7999950" y="4191123"/>
            <a:ext cx="2610214" cy="2048161"/>
          </a:xfrm>
          <a:prstGeom prst="rect">
            <a:avLst/>
          </a:prstGeom>
        </p:spPr>
      </p:pic>
      <p:pic>
        <p:nvPicPr>
          <p:cNvPr id="20" name="Picture 19">
            <a:extLst>
              <a:ext uri="{FF2B5EF4-FFF2-40B4-BE49-F238E27FC236}">
                <a16:creationId xmlns:a16="http://schemas.microsoft.com/office/drawing/2014/main" id="{9C7E1339-CF97-4BD2-B051-1E6002254043}"/>
              </a:ext>
            </a:extLst>
          </p:cNvPr>
          <p:cNvPicPr>
            <a:picLocks noChangeAspect="1"/>
          </p:cNvPicPr>
          <p:nvPr/>
        </p:nvPicPr>
        <p:blipFill>
          <a:blip r:embed="rId10"/>
          <a:stretch>
            <a:fillRect/>
          </a:stretch>
        </p:blipFill>
        <p:spPr>
          <a:xfrm>
            <a:off x="4192051" y="4350425"/>
            <a:ext cx="2361347" cy="1776156"/>
          </a:xfrm>
          <a:prstGeom prst="rect">
            <a:avLst/>
          </a:prstGeom>
        </p:spPr>
      </p:pic>
    </p:spTree>
    <p:extLst>
      <p:ext uri="{BB962C8B-B14F-4D97-AF65-F5344CB8AC3E}">
        <p14:creationId xmlns:p14="http://schemas.microsoft.com/office/powerpoint/2010/main" val="3854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Rectangle 105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60" name="Straight Connector 105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62" name="Rectangle 1061">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064" name="Rectangle 1063">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81822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What’s a Z80 </a:t>
            </a:r>
          </a:p>
        </p:txBody>
      </p:sp>
      <p:sp>
        <p:nvSpPr>
          <p:cNvPr id="7" name="Content Placeholder 6">
            <a:extLst>
              <a:ext uri="{FF2B5EF4-FFF2-40B4-BE49-F238E27FC236}">
                <a16:creationId xmlns:a16="http://schemas.microsoft.com/office/drawing/2014/main" id="{D1D8E1F0-55B5-CF83-D38F-27D4A1475DEC}"/>
              </a:ext>
            </a:extLst>
          </p:cNvPr>
          <p:cNvSpPr>
            <a:spLocks noGrp="1"/>
          </p:cNvSpPr>
          <p:nvPr>
            <p:ph idx="1"/>
          </p:nvPr>
        </p:nvSpPr>
        <p:spPr>
          <a:xfrm>
            <a:off x="435869" y="3824516"/>
            <a:ext cx="3659246" cy="2393403"/>
          </a:xfrm>
        </p:spPr>
        <p:txBody>
          <a:bodyPr vert="horz" lIns="91440" tIns="45720" rIns="91440" bIns="45720" rtlCol="0">
            <a:normAutofit/>
          </a:bodyPr>
          <a:lstStyle/>
          <a:p>
            <a:pPr marL="0" indent="0">
              <a:lnSpc>
                <a:spcPct val="100000"/>
              </a:lnSpc>
              <a:buNone/>
            </a:pPr>
            <a:r>
              <a:rPr lang="en-US" sz="1500" cap="all" spc="200" dirty="0">
                <a:solidFill>
                  <a:srgbClr val="FFFFFF"/>
                </a:solidFill>
              </a:rPr>
              <a:t>8 Bit CPU</a:t>
            </a:r>
            <a:br>
              <a:rPr lang="en-US" sz="1500" cap="all" spc="200" dirty="0">
                <a:solidFill>
                  <a:srgbClr val="FFFFFF"/>
                </a:solidFill>
              </a:rPr>
            </a:br>
            <a:r>
              <a:rPr lang="en-US" sz="1500" cap="all" spc="200" dirty="0">
                <a:solidFill>
                  <a:srgbClr val="FFFFFF"/>
                </a:solidFill>
              </a:rPr>
              <a:t>Launched in 1976</a:t>
            </a:r>
            <a:br>
              <a:rPr lang="en-US" sz="1500" cap="all" spc="200" dirty="0">
                <a:solidFill>
                  <a:srgbClr val="FFFFFF"/>
                </a:solidFill>
              </a:rPr>
            </a:br>
            <a:r>
              <a:rPr lang="en-US" sz="1500" cap="all" spc="200" dirty="0">
                <a:solidFill>
                  <a:srgbClr val="FFFFFF"/>
                </a:solidFill>
              </a:rPr>
              <a:t>Based on the Intel 8080</a:t>
            </a:r>
            <a:br>
              <a:rPr lang="en-US" sz="1500" cap="all" spc="200" dirty="0">
                <a:solidFill>
                  <a:srgbClr val="FFFFFF"/>
                </a:solidFill>
              </a:rPr>
            </a:br>
            <a:r>
              <a:rPr lang="en-US" sz="1500" cap="all" spc="200" dirty="0">
                <a:solidFill>
                  <a:srgbClr val="FFFFFF"/>
                </a:solidFill>
              </a:rPr>
              <a:t>158 instruction “types”</a:t>
            </a:r>
            <a:br>
              <a:rPr lang="en-US" sz="1500" cap="all" spc="200" dirty="0">
                <a:solidFill>
                  <a:srgbClr val="FFFFFF"/>
                </a:solidFill>
              </a:rPr>
            </a:br>
            <a:r>
              <a:rPr lang="en-US" sz="1500" cap="all" spc="200" dirty="0">
                <a:solidFill>
                  <a:srgbClr val="FFFFFF"/>
                </a:solidFill>
              </a:rPr>
              <a:t>Still in use today</a:t>
            </a:r>
          </a:p>
        </p:txBody>
      </p:sp>
      <p:cxnSp>
        <p:nvCxnSpPr>
          <p:cNvPr id="1066" name="Straight Connector 1065">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ABCC57B-187D-3569-A8B4-1313370EAD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42481" y="985293"/>
            <a:ext cx="6275667" cy="488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4B21-AFE9-5BD0-D066-56E83BD1FC9A}"/>
              </a:ext>
            </a:extLst>
          </p:cNvPr>
          <p:cNvSpPr>
            <a:spLocks noGrp="1"/>
          </p:cNvSpPr>
          <p:nvPr>
            <p:ph type="title"/>
          </p:nvPr>
        </p:nvSpPr>
        <p:spPr/>
        <p:txBody>
          <a:bodyPr/>
          <a:lstStyle/>
          <a:p>
            <a:r>
              <a:rPr lang="en-GB" dirty="0"/>
              <a:t>What is Assembly language?</a:t>
            </a:r>
          </a:p>
        </p:txBody>
      </p:sp>
      <p:pic>
        <p:nvPicPr>
          <p:cNvPr id="5" name="Content Placeholder 4">
            <a:extLst>
              <a:ext uri="{FF2B5EF4-FFF2-40B4-BE49-F238E27FC236}">
                <a16:creationId xmlns:a16="http://schemas.microsoft.com/office/drawing/2014/main" id="{AB0532FD-312A-0F64-82C7-A9FAC4165292}"/>
              </a:ext>
            </a:extLst>
          </p:cNvPr>
          <p:cNvPicPr>
            <a:picLocks noGrp="1" noChangeAspect="1"/>
          </p:cNvPicPr>
          <p:nvPr>
            <p:ph idx="1"/>
          </p:nvPr>
        </p:nvPicPr>
        <p:blipFill>
          <a:blip r:embed="rId3"/>
          <a:stretch>
            <a:fillRect/>
          </a:stretch>
        </p:blipFill>
        <p:spPr>
          <a:xfrm>
            <a:off x="6699010" y="1945270"/>
            <a:ext cx="3448531" cy="3029373"/>
          </a:xfrm>
        </p:spPr>
      </p:pic>
      <p:sp>
        <p:nvSpPr>
          <p:cNvPr id="12" name="Text Placeholder 11">
            <a:extLst>
              <a:ext uri="{FF2B5EF4-FFF2-40B4-BE49-F238E27FC236}">
                <a16:creationId xmlns:a16="http://schemas.microsoft.com/office/drawing/2014/main" id="{29749546-913D-F343-2D7F-D2D7561C7FD2}"/>
              </a:ext>
            </a:extLst>
          </p:cNvPr>
          <p:cNvSpPr>
            <a:spLocks noGrp="1"/>
          </p:cNvSpPr>
          <p:nvPr>
            <p:ph type="body" sz="half" idx="2"/>
          </p:nvPr>
        </p:nvSpPr>
        <p:spPr/>
        <p:txBody>
          <a:bodyPr/>
          <a:lstStyle/>
          <a:p>
            <a:pPr marL="285750" indent="-285750">
              <a:buFont typeface="Arial" panose="020B0604020202020204" pitchFamily="34" charset="0"/>
              <a:buChar char="•"/>
            </a:pPr>
            <a:r>
              <a:rPr lang="en-GB" dirty="0"/>
              <a:t>Human readable</a:t>
            </a:r>
          </a:p>
          <a:p>
            <a:pPr marL="285750" indent="-285750">
              <a:buFont typeface="Arial" panose="020B0604020202020204" pitchFamily="34" charset="0"/>
              <a:buChar char="•"/>
            </a:pPr>
            <a:r>
              <a:rPr lang="en-GB" dirty="0"/>
              <a:t>1-2-1 mapping</a:t>
            </a:r>
          </a:p>
          <a:p>
            <a:pPr marL="285750" indent="-285750">
              <a:buFont typeface="Arial" panose="020B0604020202020204" pitchFamily="34" charset="0"/>
              <a:buChar char="•"/>
            </a:pPr>
            <a:r>
              <a:rPr lang="en-GB" dirty="0"/>
              <a:t>Labels instead of memory addresses</a:t>
            </a:r>
          </a:p>
          <a:p>
            <a:pPr marL="285750" indent="-285750">
              <a:buFont typeface="Arial" panose="020B0604020202020204" pitchFamily="34" charset="0"/>
              <a:buChar char="•"/>
            </a:pPr>
            <a:r>
              <a:rPr lang="en-GB" dirty="0"/>
              <a:t>Macros and directives</a:t>
            </a:r>
          </a:p>
        </p:txBody>
      </p:sp>
    </p:spTree>
    <p:extLst>
      <p:ext uri="{BB962C8B-B14F-4D97-AF65-F5344CB8AC3E}">
        <p14:creationId xmlns:p14="http://schemas.microsoft.com/office/powerpoint/2010/main" val="86444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0F85-6226-A08A-3E90-D7DD0A766C6A}"/>
              </a:ext>
            </a:extLst>
          </p:cNvPr>
          <p:cNvSpPr>
            <a:spLocks noGrp="1"/>
          </p:cNvSpPr>
          <p:nvPr>
            <p:ph type="title"/>
          </p:nvPr>
        </p:nvSpPr>
        <p:spPr/>
        <p:txBody>
          <a:bodyPr/>
          <a:lstStyle/>
          <a:p>
            <a:r>
              <a:rPr lang="en-GB" sz="4400" dirty="0"/>
              <a:t>What was the ZX Spectrum?</a:t>
            </a:r>
          </a:p>
        </p:txBody>
      </p:sp>
      <p:sp>
        <p:nvSpPr>
          <p:cNvPr id="4" name="Text Placeholder 3">
            <a:extLst>
              <a:ext uri="{FF2B5EF4-FFF2-40B4-BE49-F238E27FC236}">
                <a16:creationId xmlns:a16="http://schemas.microsoft.com/office/drawing/2014/main" id="{F822D9B1-7BBA-871F-3ED5-B48B3F89B90D}"/>
              </a:ext>
            </a:extLst>
          </p:cNvPr>
          <p:cNvSpPr>
            <a:spLocks noGrp="1"/>
          </p:cNvSpPr>
          <p:nvPr>
            <p:ph type="body" sz="half" idx="2"/>
          </p:nvPr>
        </p:nvSpPr>
        <p:spPr/>
        <p:txBody>
          <a:bodyPr/>
          <a:lstStyle/>
          <a:p>
            <a:r>
              <a:rPr lang="en-GB" dirty="0"/>
              <a:t>Launchers in 1982</a:t>
            </a:r>
            <a:br>
              <a:rPr lang="en-GB" dirty="0"/>
            </a:br>
            <a:r>
              <a:rPr lang="en-GB" dirty="0"/>
              <a:t>Sold 5 million units</a:t>
            </a:r>
            <a:br>
              <a:rPr lang="en-GB" dirty="0"/>
            </a:br>
            <a:r>
              <a:rPr lang="en-GB" dirty="0"/>
              <a:t>More than 1700 games</a:t>
            </a:r>
            <a:br>
              <a:rPr lang="en-GB" dirty="0"/>
            </a:br>
            <a:r>
              <a:rPr lang="en-GB" dirty="0"/>
              <a:t>Simple design</a:t>
            </a:r>
          </a:p>
        </p:txBody>
      </p:sp>
      <p:pic>
        <p:nvPicPr>
          <p:cNvPr id="2050" name="Picture 2" descr="ZX Spectrum - Wikipedia">
            <a:extLst>
              <a:ext uri="{FF2B5EF4-FFF2-40B4-BE49-F238E27FC236}">
                <a16:creationId xmlns:a16="http://schemas.microsoft.com/office/drawing/2014/main" id="{868A65C5-13FF-3248-E476-80788646C2C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59413" y="1281518"/>
            <a:ext cx="5927725" cy="435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406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7E21-B0A0-4B7D-0A10-8A2C4FA929DE}"/>
              </a:ext>
            </a:extLst>
          </p:cNvPr>
          <p:cNvSpPr>
            <a:spLocks noGrp="1"/>
          </p:cNvSpPr>
          <p:nvPr>
            <p:ph type="title"/>
          </p:nvPr>
        </p:nvSpPr>
        <p:spPr/>
        <p:txBody>
          <a:bodyPr/>
          <a:lstStyle/>
          <a:p>
            <a:r>
              <a:rPr lang="en-GB" dirty="0"/>
              <a:t>How a computer </a:t>
            </a:r>
            <a:r>
              <a:rPr lang="en-GB" i="1" dirty="0"/>
              <a:t>actually</a:t>
            </a:r>
            <a:r>
              <a:rPr lang="en-GB" dirty="0"/>
              <a:t> works</a:t>
            </a:r>
          </a:p>
        </p:txBody>
      </p:sp>
      <p:sp>
        <p:nvSpPr>
          <p:cNvPr id="4" name="Text Placeholder 3">
            <a:extLst>
              <a:ext uri="{FF2B5EF4-FFF2-40B4-BE49-F238E27FC236}">
                <a16:creationId xmlns:a16="http://schemas.microsoft.com/office/drawing/2014/main" id="{6D7B213F-C1A8-C114-F666-3AD7A1F2FEA7}"/>
              </a:ext>
            </a:extLst>
          </p:cNvPr>
          <p:cNvSpPr>
            <a:spLocks noGrp="1"/>
          </p:cNvSpPr>
          <p:nvPr>
            <p:ph type="body" sz="half" idx="2"/>
          </p:nvPr>
        </p:nvSpPr>
        <p:spPr/>
        <p:txBody>
          <a:bodyPr/>
          <a:lstStyle/>
          <a:p>
            <a:pPr marL="285750" indent="-285750">
              <a:buFont typeface="Arial" panose="020B0604020202020204" pitchFamily="34" charset="0"/>
              <a:buChar char="•"/>
            </a:pPr>
            <a:r>
              <a:rPr lang="en-GB" dirty="0"/>
              <a:t>Fetch, execute, decode</a:t>
            </a:r>
          </a:p>
          <a:p>
            <a:pPr marL="285750" indent="-285750">
              <a:buFont typeface="Arial" panose="020B0604020202020204" pitchFamily="34" charset="0"/>
              <a:buChar char="•"/>
            </a:pPr>
            <a:r>
              <a:rPr lang="en-GB" dirty="0"/>
              <a:t>PC points to address of instructions (and associated data)</a:t>
            </a:r>
          </a:p>
          <a:p>
            <a:pPr marL="285750" indent="-285750">
              <a:buFont typeface="Arial" panose="020B0604020202020204" pitchFamily="34" charset="0"/>
              <a:buChar char="•"/>
            </a:pPr>
            <a:r>
              <a:rPr lang="en-GB" dirty="0"/>
              <a:t>Execute can trigger read/write from/to memory</a:t>
            </a:r>
          </a:p>
        </p:txBody>
      </p:sp>
      <p:pic>
        <p:nvPicPr>
          <p:cNvPr id="1026" name="Picture 2" descr="GCSE Computer Science 9-1 OCR J276 Fetch Decode Execute Cycle">
            <a:extLst>
              <a:ext uri="{FF2B5EF4-FFF2-40B4-BE49-F238E27FC236}">
                <a16:creationId xmlns:a16="http://schemas.microsoft.com/office/drawing/2014/main" id="{5517A826-B967-401A-9068-0D0B76EA9E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03925" y="1612106"/>
            <a:ext cx="48387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03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581F-CDC7-F848-E450-1407B3DD9191}"/>
              </a:ext>
            </a:extLst>
          </p:cNvPr>
          <p:cNvSpPr>
            <a:spLocks noGrp="1"/>
          </p:cNvSpPr>
          <p:nvPr>
            <p:ph type="title"/>
          </p:nvPr>
        </p:nvSpPr>
        <p:spPr/>
        <p:txBody>
          <a:bodyPr/>
          <a:lstStyle/>
          <a:p>
            <a:r>
              <a:rPr lang="en-GB" dirty="0"/>
              <a:t>The simplest example</a:t>
            </a:r>
          </a:p>
        </p:txBody>
      </p:sp>
      <p:sp>
        <p:nvSpPr>
          <p:cNvPr id="6" name="Content Placeholder 5">
            <a:extLst>
              <a:ext uri="{FF2B5EF4-FFF2-40B4-BE49-F238E27FC236}">
                <a16:creationId xmlns:a16="http://schemas.microsoft.com/office/drawing/2014/main" id="{8A9D3BA7-7A1A-FB44-FC7E-6861FA1F5D1C}"/>
              </a:ext>
            </a:extLst>
          </p:cNvPr>
          <p:cNvSpPr>
            <a:spLocks noGrp="1"/>
          </p:cNvSpPr>
          <p:nvPr>
            <p:ph sz="half" idx="1"/>
          </p:nvPr>
        </p:nvSpPr>
        <p:spPr/>
        <p:txBody>
          <a:bodyPr>
            <a:normAutofit fontScale="92500" lnSpcReduction="20000"/>
          </a:bodyPr>
          <a:lstStyle/>
          <a:p>
            <a:r>
              <a:rPr lang="en-GB" dirty="0"/>
              <a:t>CPU puts PC -&gt; Address bus</a:t>
            </a:r>
          </a:p>
          <a:p>
            <a:r>
              <a:rPr lang="en-GB" dirty="0"/>
              <a:t>Memory puts contents of 8000h (value 00h) on data bus</a:t>
            </a:r>
            <a:br>
              <a:rPr lang="en-GB" dirty="0"/>
            </a:br>
            <a:br>
              <a:rPr lang="en-GB" dirty="0"/>
            </a:br>
            <a:r>
              <a:rPr lang="en-GB" dirty="0"/>
              <a:t>CPU reads 00h from data bus</a:t>
            </a:r>
          </a:p>
          <a:p>
            <a:r>
              <a:rPr lang="en-GB" dirty="0"/>
              <a:t>CPU increments PC by 1</a:t>
            </a:r>
          </a:p>
          <a:p>
            <a:r>
              <a:rPr lang="en-GB" dirty="0"/>
              <a:t>CPU decodes instruction 00h (NOP)</a:t>
            </a:r>
          </a:p>
          <a:p>
            <a:r>
              <a:rPr lang="en-GB" dirty="0"/>
              <a:t>CPU executes NOP (does nothing)</a:t>
            </a:r>
          </a:p>
          <a:p>
            <a:r>
              <a:rPr lang="en-GB" dirty="0"/>
              <a:t>REPEAT</a:t>
            </a:r>
            <a:br>
              <a:rPr lang="en-GB" dirty="0"/>
            </a:br>
            <a:endParaRPr lang="en-GB" dirty="0"/>
          </a:p>
        </p:txBody>
      </p:sp>
      <p:pic>
        <p:nvPicPr>
          <p:cNvPr id="2050" name="Picture 2" descr="ECE 2620">
            <a:extLst>
              <a:ext uri="{FF2B5EF4-FFF2-40B4-BE49-F238E27FC236}">
                <a16:creationId xmlns:a16="http://schemas.microsoft.com/office/drawing/2014/main" id="{811D6C38-4C1F-42A4-AD56-8165D501A23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16688" y="2447650"/>
            <a:ext cx="4638675" cy="309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159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FC6B-9074-4131-B9A0-1C31153A39D8}"/>
              </a:ext>
            </a:extLst>
          </p:cNvPr>
          <p:cNvSpPr>
            <a:spLocks noGrp="1"/>
          </p:cNvSpPr>
          <p:nvPr>
            <p:ph type="title"/>
          </p:nvPr>
        </p:nvSpPr>
        <p:spPr/>
        <p:txBody>
          <a:bodyPr/>
          <a:lstStyle/>
          <a:p>
            <a:r>
              <a:rPr lang="en-GB" dirty="0"/>
              <a:t>So, what else can it do?</a:t>
            </a:r>
          </a:p>
        </p:txBody>
      </p:sp>
      <p:sp>
        <p:nvSpPr>
          <p:cNvPr id="5" name="Content Placeholder 4">
            <a:extLst>
              <a:ext uri="{FF2B5EF4-FFF2-40B4-BE49-F238E27FC236}">
                <a16:creationId xmlns:a16="http://schemas.microsoft.com/office/drawing/2014/main" id="{2507BB08-3395-D766-6C34-90E2F95D154A}"/>
              </a:ext>
            </a:extLst>
          </p:cNvPr>
          <p:cNvSpPr>
            <a:spLocks noGrp="1"/>
          </p:cNvSpPr>
          <p:nvPr>
            <p:ph sz="half" idx="1"/>
          </p:nvPr>
        </p:nvSpPr>
        <p:spPr/>
        <p:txBody>
          <a:bodyPr/>
          <a:lstStyle/>
          <a:p>
            <a:pPr>
              <a:buFont typeface="Arial" panose="020B0604020202020204" pitchFamily="34" charset="0"/>
              <a:buChar char="•"/>
            </a:pPr>
            <a:r>
              <a:rPr lang="en-GB" dirty="0"/>
              <a:t>ALU Arithmetic Logical Unit</a:t>
            </a:r>
          </a:p>
          <a:p>
            <a:pPr>
              <a:buFont typeface="Arial" panose="020B0604020202020204" pitchFamily="34" charset="0"/>
              <a:buChar char="•"/>
            </a:pPr>
            <a:r>
              <a:rPr lang="en-GB" dirty="0"/>
              <a:t>Add, Sub, AND, OR, XOR, Compare, Bit-Shift</a:t>
            </a:r>
          </a:p>
          <a:p>
            <a:pPr>
              <a:buFont typeface="Arial" panose="020B0604020202020204" pitchFamily="34" charset="0"/>
              <a:buChar char="•"/>
            </a:pPr>
            <a:r>
              <a:rPr lang="en-GB" dirty="0"/>
              <a:t>NO multiply, divide, Sqrt, Power etc. etc.</a:t>
            </a:r>
          </a:p>
          <a:p>
            <a:pPr>
              <a:buFont typeface="Arial" panose="020B0604020202020204" pitchFamily="34" charset="0"/>
              <a:buChar char="•"/>
            </a:pPr>
            <a:r>
              <a:rPr lang="en-GB" dirty="0"/>
              <a:t>Contains the F register – essential for program flow</a:t>
            </a:r>
          </a:p>
          <a:p>
            <a:endParaRPr lang="en-GB" dirty="0"/>
          </a:p>
        </p:txBody>
      </p:sp>
      <p:sp>
        <p:nvSpPr>
          <p:cNvPr id="6" name="Content Placeholder 5">
            <a:extLst>
              <a:ext uri="{FF2B5EF4-FFF2-40B4-BE49-F238E27FC236}">
                <a16:creationId xmlns:a16="http://schemas.microsoft.com/office/drawing/2014/main" id="{C20CDE84-FDCE-0E0B-7439-865E8C82D498}"/>
              </a:ext>
            </a:extLst>
          </p:cNvPr>
          <p:cNvSpPr>
            <a:spLocks noGrp="1"/>
          </p:cNvSpPr>
          <p:nvPr>
            <p:ph sz="half" idx="2"/>
          </p:nvPr>
        </p:nvSpPr>
        <p:spPr/>
        <p:txBody>
          <a:bodyPr/>
          <a:lstStyle/>
          <a:p>
            <a:endParaRPr lang="en-GB"/>
          </a:p>
        </p:txBody>
      </p:sp>
      <p:pic>
        <p:nvPicPr>
          <p:cNvPr id="3074" name="Picture 2" descr="Figure 2.2">
            <a:extLst>
              <a:ext uri="{FF2B5EF4-FFF2-40B4-BE49-F238E27FC236}">
                <a16:creationId xmlns:a16="http://schemas.microsoft.com/office/drawing/2014/main" id="{A1101AB9-FB08-4744-BB9A-E19792612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944" y="2095499"/>
            <a:ext cx="4649826" cy="361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55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6E23D-E510-567F-BEC5-F5DA48C33284}"/>
              </a:ext>
            </a:extLst>
          </p:cNvPr>
          <p:cNvSpPr>
            <a:spLocks noGrp="1"/>
          </p:cNvSpPr>
          <p:nvPr>
            <p:ph type="title"/>
          </p:nvPr>
        </p:nvSpPr>
        <p:spPr/>
        <p:txBody>
          <a:bodyPr/>
          <a:lstStyle/>
          <a:p>
            <a:r>
              <a:rPr lang="en-GB" dirty="0"/>
              <a:t>The most important bit	</a:t>
            </a:r>
          </a:p>
        </p:txBody>
      </p:sp>
      <p:pic>
        <p:nvPicPr>
          <p:cNvPr id="6" name="Picture 5">
            <a:extLst>
              <a:ext uri="{FF2B5EF4-FFF2-40B4-BE49-F238E27FC236}">
                <a16:creationId xmlns:a16="http://schemas.microsoft.com/office/drawing/2014/main" id="{9E38EE0D-4806-48B3-A8E4-182B2AB0DD61}"/>
              </a:ext>
            </a:extLst>
          </p:cNvPr>
          <p:cNvPicPr>
            <a:picLocks noChangeAspect="1"/>
          </p:cNvPicPr>
          <p:nvPr/>
        </p:nvPicPr>
        <p:blipFill>
          <a:blip r:embed="rId3"/>
          <a:stretch>
            <a:fillRect/>
          </a:stretch>
        </p:blipFill>
        <p:spPr>
          <a:xfrm>
            <a:off x="1097280" y="2170218"/>
            <a:ext cx="5830114" cy="1733792"/>
          </a:xfrm>
          <a:prstGeom prst="rect">
            <a:avLst/>
          </a:prstGeom>
        </p:spPr>
      </p:pic>
    </p:spTree>
    <p:extLst>
      <p:ext uri="{BB962C8B-B14F-4D97-AF65-F5344CB8AC3E}">
        <p14:creationId xmlns:p14="http://schemas.microsoft.com/office/powerpoint/2010/main" val="2451073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B4F5B-1E2D-63B6-9499-78E1473D7610}"/>
              </a:ext>
            </a:extLst>
          </p:cNvPr>
          <p:cNvSpPr>
            <a:spLocks noGrp="1"/>
          </p:cNvSpPr>
          <p:nvPr>
            <p:ph type="title"/>
          </p:nvPr>
        </p:nvSpPr>
        <p:spPr/>
        <p:txBody>
          <a:bodyPr/>
          <a:lstStyle/>
          <a:p>
            <a:r>
              <a:rPr lang="en-GB" dirty="0"/>
              <a:t>More registers</a:t>
            </a:r>
          </a:p>
        </p:txBody>
      </p:sp>
      <p:sp>
        <p:nvSpPr>
          <p:cNvPr id="3" name="Content Placeholder 2">
            <a:extLst>
              <a:ext uri="{FF2B5EF4-FFF2-40B4-BE49-F238E27FC236}">
                <a16:creationId xmlns:a16="http://schemas.microsoft.com/office/drawing/2014/main" id="{EBE68364-1B13-2906-CA74-B0B67FD615BA}"/>
              </a:ext>
            </a:extLst>
          </p:cNvPr>
          <p:cNvSpPr>
            <a:spLocks noGrp="1"/>
          </p:cNvSpPr>
          <p:nvPr>
            <p:ph sz="half" idx="1"/>
          </p:nvPr>
        </p:nvSpPr>
        <p:spPr/>
        <p:txBody>
          <a:bodyPr/>
          <a:lstStyle/>
          <a:p>
            <a:r>
              <a:rPr lang="en-GB" dirty="0"/>
              <a:t>PC – Program Counter</a:t>
            </a:r>
            <a:br>
              <a:rPr lang="en-GB" dirty="0"/>
            </a:br>
            <a:r>
              <a:rPr lang="en-GB" dirty="0"/>
              <a:t>SP – Stack Pointer</a:t>
            </a:r>
            <a:br>
              <a:rPr lang="en-GB" dirty="0"/>
            </a:br>
            <a:r>
              <a:rPr lang="en-GB" dirty="0"/>
              <a:t>A – Accumulator</a:t>
            </a:r>
            <a:br>
              <a:rPr lang="en-GB" dirty="0"/>
            </a:br>
            <a:r>
              <a:rPr lang="en-GB" dirty="0"/>
              <a:t>B,C,D,E,H,L – general purpose registers</a:t>
            </a:r>
            <a:br>
              <a:rPr lang="en-GB" dirty="0"/>
            </a:br>
            <a:r>
              <a:rPr lang="en-GB" dirty="0"/>
              <a:t>HL – 16-bit accumulator AKA High/Low</a:t>
            </a:r>
            <a:br>
              <a:rPr lang="en-GB" dirty="0"/>
            </a:br>
            <a:br>
              <a:rPr lang="en-GB" dirty="0"/>
            </a:br>
            <a:r>
              <a:rPr lang="en-GB" dirty="0"/>
              <a:t>IX/IY Index registers, Alternate registers, I &amp; R, ask me later…</a:t>
            </a:r>
          </a:p>
        </p:txBody>
      </p:sp>
      <p:pic>
        <p:nvPicPr>
          <p:cNvPr id="4098" name="Picture 2" descr="The Z80 Microprocessor">
            <a:extLst>
              <a:ext uri="{FF2B5EF4-FFF2-40B4-BE49-F238E27FC236}">
                <a16:creationId xmlns:a16="http://schemas.microsoft.com/office/drawing/2014/main" id="{EE509540-10B2-4FEC-8B6F-1357FEA0105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43090" y="2120900"/>
            <a:ext cx="3585870" cy="374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990954"/>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{0B041A3A-C2A5-4431-9022-D4220F2A385A}tf11437505_win32</Template>
  <TotalTime>32231</TotalTime>
  <Words>5009</Words>
  <Application>Microsoft Office PowerPoint</Application>
  <PresentationFormat>Widescreen</PresentationFormat>
  <Paragraphs>271</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Georgia Pro Cond Light</vt:lpstr>
      <vt:lpstr>Speak Pro</vt:lpstr>
      <vt:lpstr>RetrospectVTI</vt:lpstr>
      <vt:lpstr>Z80 Assembly language on the ZX Spectrum</vt:lpstr>
      <vt:lpstr>What’s a Z80 </vt:lpstr>
      <vt:lpstr>What is Assembly language?</vt:lpstr>
      <vt:lpstr>What was the ZX Spectrum?</vt:lpstr>
      <vt:lpstr>How a computer actually works</vt:lpstr>
      <vt:lpstr>The simplest example</vt:lpstr>
      <vt:lpstr>So, what else can it do?</vt:lpstr>
      <vt:lpstr>The most important bit </vt:lpstr>
      <vt:lpstr>More registers</vt:lpstr>
      <vt:lpstr>Moving numbers around </vt:lpstr>
      <vt:lpstr>Some simple math</vt:lpstr>
      <vt:lpstr>Using memory</vt:lpstr>
      <vt:lpstr>Making something useful</vt:lpstr>
      <vt:lpstr>So it that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Z80 Assembly language on the ZX Spectrum</dc:title>
  <dc:creator>Stuart Middleton</dc:creator>
  <cp:lastModifiedBy>Stuart Middleton</cp:lastModifiedBy>
  <cp:revision>2</cp:revision>
  <dcterms:created xsi:type="dcterms:W3CDTF">2022-07-23T21:39:19Z</dcterms:created>
  <dcterms:modified xsi:type="dcterms:W3CDTF">2022-12-16T08:40:17Z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